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81" r:id="rId3"/>
    <p:sldId id="257" r:id="rId4"/>
    <p:sldId id="270" r:id="rId5"/>
    <p:sldId id="269" r:id="rId6"/>
    <p:sldId id="268" r:id="rId7"/>
    <p:sldId id="267" r:id="rId8"/>
    <p:sldId id="263" r:id="rId9"/>
    <p:sldId id="262" r:id="rId10"/>
    <p:sldId id="282" r:id="rId11"/>
    <p:sldId id="266" r:id="rId12"/>
    <p:sldId id="265" r:id="rId13"/>
    <p:sldId id="288" r:id="rId14"/>
    <p:sldId id="289" r:id="rId15"/>
    <p:sldId id="264" r:id="rId16"/>
    <p:sldId id="277" r:id="rId17"/>
    <p:sldId id="280" r:id="rId18"/>
    <p:sldId id="276" r:id="rId19"/>
    <p:sldId id="275" r:id="rId20"/>
    <p:sldId id="274" r:id="rId21"/>
    <p:sldId id="273" r:id="rId22"/>
    <p:sldId id="272" r:id="rId23"/>
    <p:sldId id="271" r:id="rId24"/>
    <p:sldId id="299" r:id="rId25"/>
    <p:sldId id="261" r:id="rId26"/>
    <p:sldId id="283" r:id="rId27"/>
    <p:sldId id="279" r:id="rId28"/>
    <p:sldId id="284" r:id="rId29"/>
    <p:sldId id="290" r:id="rId30"/>
    <p:sldId id="293" r:id="rId31"/>
    <p:sldId id="296" r:id="rId32"/>
    <p:sldId id="295" r:id="rId33"/>
    <p:sldId id="294" r:id="rId34"/>
    <p:sldId id="297" r:id="rId35"/>
    <p:sldId id="298" r:id="rId36"/>
    <p:sldId id="300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76ACA-F767-4CF9-96A7-78202FB44F76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A1380-9FA7-4217-A155-63944F998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52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DD699-FD41-4F9F-98A1-1CF740937BEA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794A-01DA-4A51-88C7-DA3901A34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145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DD699-FD41-4F9F-98A1-1CF740937BEA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794A-01DA-4A51-88C7-DA3901A34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656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DD699-FD41-4F9F-98A1-1CF740937BEA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794A-01DA-4A51-88C7-DA3901A34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34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DD699-FD41-4F9F-98A1-1CF740937BEA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794A-01DA-4A51-88C7-DA3901A34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349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DD699-FD41-4F9F-98A1-1CF740937BEA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794A-01DA-4A51-88C7-DA3901A34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694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DD699-FD41-4F9F-98A1-1CF740937BEA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794A-01DA-4A51-88C7-DA3901A34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08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DD699-FD41-4F9F-98A1-1CF740937BEA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794A-01DA-4A51-88C7-DA3901A34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351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DD699-FD41-4F9F-98A1-1CF740937BEA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794A-01DA-4A51-88C7-DA3901A34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00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DD699-FD41-4F9F-98A1-1CF740937BEA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794A-01DA-4A51-88C7-DA3901A34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922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DD699-FD41-4F9F-98A1-1CF740937BEA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794A-01DA-4A51-88C7-DA3901A34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918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DD699-FD41-4F9F-98A1-1CF740937BEA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794A-01DA-4A51-88C7-DA3901A34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06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DD699-FD41-4F9F-98A1-1CF740937BEA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F794A-01DA-4A51-88C7-DA3901A34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70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0131" y="1324351"/>
            <a:ext cx="9144000" cy="165576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0131" y="1324351"/>
            <a:ext cx="9144000" cy="1655762"/>
          </a:xfrm>
        </p:spPr>
        <p:txBody>
          <a:bodyPr>
            <a:normAutofit/>
          </a:bodyPr>
          <a:lstStyle/>
          <a:p>
            <a:r>
              <a:rPr lang="fa-IR" sz="5400" dirty="0" smtClean="0"/>
              <a:t>بسم الله ارحمن الرحیم</a:t>
            </a:r>
          </a:p>
          <a:p>
            <a:endParaRPr lang="fa-IR" sz="5400" dirty="0" smtClean="0"/>
          </a:p>
          <a:p>
            <a:endParaRPr lang="fa-IR" sz="5400" dirty="0"/>
          </a:p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91817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825625"/>
            <a:ext cx="10515600" cy="435133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38200" y="1893092"/>
            <a:ext cx="1040060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fa-IR" dirty="0" smtClean="0"/>
              <a:t>طی </a:t>
            </a:r>
            <a:r>
              <a:rPr lang="fa-IR" dirty="0"/>
              <a:t>نشست پیش از احیا، فردی را مشخص کنید که رویدادها را </a:t>
            </a:r>
            <a:r>
              <a:rPr lang="fa-IR" dirty="0" smtClean="0"/>
              <a:t>بنگارد</a:t>
            </a:r>
          </a:p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fa-IR" dirty="0" smtClean="0"/>
              <a:t>یک </a:t>
            </a:r>
            <a:r>
              <a:rPr lang="fa-IR" dirty="0"/>
              <a:t>فرد با تجربه گروه باشد که بداند چه چیزی را ثبت </a:t>
            </a:r>
            <a:r>
              <a:rPr lang="fa-IR" dirty="0" smtClean="0"/>
              <a:t>کند</a:t>
            </a:r>
            <a:endParaRPr lang="en-US" dirty="0" smtClean="0"/>
          </a:p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fa-IR" dirty="0" smtClean="0"/>
              <a:t> </a:t>
            </a:r>
            <a:r>
              <a:rPr lang="fa-IR" dirty="0"/>
              <a:t>ارتباط خوشایندی با دیگر افراد گروه داشته باشد </a:t>
            </a:r>
            <a:endParaRPr lang="en-US" dirty="0" smtClean="0"/>
          </a:p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fa-IR" dirty="0" smtClean="0"/>
              <a:t>در تصمیم گیری ها </a:t>
            </a:r>
            <a:r>
              <a:rPr lang="fa-IR" dirty="0"/>
              <a:t>به رهبر گروه کمک کند.</a:t>
            </a:r>
          </a:p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fa-IR" dirty="0"/>
              <a:t>در زمانبندی باید از یک زمان سنج واحد استفاده کرد. اگر افراد از ساعتهای گوناگون طی احیا استفاده کنند، ممکن است سبب سردرگمی و خطاهای ثبتی شود.</a:t>
            </a:r>
          </a:p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fa-IR" dirty="0" smtClean="0"/>
              <a:t>ازآنجا </a:t>
            </a:r>
            <a:r>
              <a:rPr lang="fa-IR" dirty="0"/>
              <a:t>که داشتن چند مسئولیت میتواند دیدن و ارتباط را مختل و خطاهای پزشکی را افزایش دهد، منشی نباید مسئولیت دیگری داشته باشد</a:t>
            </a:r>
          </a:p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fa-IR" dirty="0"/>
              <a:t>برای کمک به منشی، افراد گروه باید ارزیابی و </a:t>
            </a:r>
            <a:r>
              <a:rPr lang="fa-IR" dirty="0" smtClean="0"/>
              <a:t>مداخله های </a:t>
            </a:r>
            <a:r>
              <a:rPr lang="fa-IR" dirty="0"/>
              <a:t>انجام شده را به روشنی بیان کنند.</a:t>
            </a:r>
          </a:p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fa-IR" dirty="0" smtClean="0"/>
              <a:t>برگه های </a:t>
            </a:r>
            <a:r>
              <a:rPr lang="fa-IR" dirty="0"/>
              <a:t>با طراحی مناسب براساس نمودار احیا، منشی را قادر خواهد ساخت به سرعت </a:t>
            </a:r>
            <a:r>
              <a:rPr lang="fa-IR" dirty="0" smtClean="0"/>
              <a:t>اطلاعات </a:t>
            </a:r>
            <a:r>
              <a:rPr lang="fa-IR" dirty="0"/>
              <a:t>را وارد کند و همچنین به رهبر گروه در مورد تصمیم برای گام بعدی و مشخص کردن </a:t>
            </a:r>
            <a:r>
              <a:rPr lang="fa-IR" dirty="0" smtClean="0"/>
              <a:t>ارزیابی های </a:t>
            </a:r>
            <a:r>
              <a:rPr lang="fa-IR" dirty="0"/>
              <a:t>انجام نشده یاری رساند. </a:t>
            </a:r>
            <a:endParaRPr lang="fa-IR" dirty="0" smtClean="0"/>
          </a:p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fa-IR" dirty="0" smtClean="0"/>
              <a:t>یک خالصه داستانی از احیا را برای روشن شدن تصمیمها مدنظر داشته باشید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332810" y="3244334"/>
            <a:ext cx="15263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/>
              <a:t>مبانی احیای نوزاد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32810" y="3244334"/>
            <a:ext cx="15263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/>
              <a:t>مبانی احیای نوزاد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838199" y="1825625"/>
            <a:ext cx="10515602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03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07368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8445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838200" y="843240"/>
            <a:ext cx="70935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b="1" dirty="0"/>
              <a:t>پیش از تولد با طرح 4 پرسش از عامل زایمان، عوامل خطر پیرامون تولد را مشخص </a:t>
            </a:r>
            <a:r>
              <a:rPr lang="fa-IR" b="1" dirty="0" smtClean="0"/>
              <a:t>کنید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-169025" y="2800965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fa-IR" sz="2000" dirty="0" smtClean="0"/>
              <a:t>1 )برآورد احتمالی از سن بارداری چیست؟ </a:t>
            </a:r>
          </a:p>
          <a:p>
            <a:pPr algn="r" rtl="1"/>
            <a:r>
              <a:rPr lang="fa-IR" sz="2000" dirty="0" smtClean="0"/>
              <a:t>2 )آیا مایع آمنیونی شفاف است؟ </a:t>
            </a:r>
          </a:p>
          <a:p>
            <a:pPr algn="r" rtl="1"/>
            <a:r>
              <a:rPr lang="fa-IR" sz="2000" dirty="0" smtClean="0"/>
              <a:t>3 )آیا عوامل خطر دیگری وجود دارد؟ </a:t>
            </a:r>
          </a:p>
          <a:p>
            <a:pPr algn="r" rtl="1"/>
            <a:r>
              <a:rPr lang="fa-IR" sz="2000" dirty="0" smtClean="0"/>
              <a:t>4 )برنامه ما برای مدیریت بندناف چیست؟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989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825625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010" y="248444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1227513" y="1992741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dirty="0"/>
              <a:t>تعداد و مهارت مراقبان به ارزیابی خطر شما بستگی دارد. </a:t>
            </a:r>
            <a:endParaRPr lang="fa-IR" dirty="0" smtClean="0"/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dirty="0"/>
              <a:t>در هر تولد باید حداقل </a:t>
            </a:r>
            <a:r>
              <a:rPr lang="fa-IR" dirty="0">
                <a:solidFill>
                  <a:srgbClr val="C00000"/>
                </a:solidFill>
              </a:rPr>
              <a:t>یک فرد توانمند </a:t>
            </a:r>
            <a:r>
              <a:rPr lang="fa-IR" dirty="0"/>
              <a:t>در اجرای گامهای نخستین مراقبت نوزاد و تهویه با فشار مثبت حضور داشته و تنها مسئولیت وی مدیریت نوزاد تازه متولد شده باشد. </a:t>
            </a:r>
            <a:endParaRPr lang="fa-IR" dirty="0" smtClean="0"/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dirty="0"/>
              <a:t>در صورت وجود </a:t>
            </a:r>
            <a:r>
              <a:rPr lang="fa-IR" dirty="0">
                <a:solidFill>
                  <a:srgbClr val="C00000"/>
                </a:solidFill>
              </a:rPr>
              <a:t>عوامل خطر </a:t>
            </a:r>
            <a:r>
              <a:rPr lang="fa-IR" dirty="0" smtClean="0">
                <a:solidFill>
                  <a:srgbClr val="C00000"/>
                </a:solidFill>
              </a:rPr>
              <a:t>حداقل </a:t>
            </a:r>
            <a:r>
              <a:rPr lang="fa-IR" dirty="0">
                <a:solidFill>
                  <a:srgbClr val="C00000"/>
                </a:solidFill>
              </a:rPr>
              <a:t>باید 2 فرد توانمند</a:t>
            </a:r>
            <a:r>
              <a:rPr lang="fa-IR" dirty="0"/>
              <a:t>، تنها برای مدیریت نوزاد حضور داشته باشند</a:t>
            </a:r>
            <a:r>
              <a:rPr lang="fa-IR" dirty="0" smtClean="0"/>
              <a:t>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dirty="0" smtClean="0"/>
              <a:t> </a:t>
            </a:r>
            <a:r>
              <a:rPr lang="fa-IR" dirty="0"/>
              <a:t>تعداد و مهارت افراد با توجه به پیشبینی خطر، تعداد نوزادان و بضاعت بیمارستان تغییر میکند. </a:t>
            </a:r>
            <a:endParaRPr lang="fa-IR" dirty="0" smtClean="0"/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dirty="0"/>
              <a:t>باید گروهی توانمند با توانایی اجرای همه مهارتهای احیا، شامل </a:t>
            </a:r>
            <a:r>
              <a:rPr lang="fa-IR" dirty="0" smtClean="0"/>
              <a:t>لوله گذاری </a:t>
            </a:r>
            <a:r>
              <a:rPr lang="fa-IR" dirty="0"/>
              <a:t>نای، فشردن قفسه سینه، دستیابی فوری به رگ و تجویز دارو، برای همه موارد احیا، تعیین شده و بی هیچ تأخیر و فوری در دسترس باشد. </a:t>
            </a:r>
            <a:endParaRPr lang="fa-IR" dirty="0" smtClean="0"/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dirty="0"/>
              <a:t>غیرقابل قبول است که گروهی با قابلیتهای </a:t>
            </a:r>
            <a:r>
              <a:rPr lang="fa-IR" dirty="0" smtClean="0"/>
              <a:t>بالای </a:t>
            </a:r>
            <a:r>
              <a:rPr lang="fa-IR" dirty="0"/>
              <a:t>فنی تشکیل شده باشد، اما این گروه به صورت گوش به زنگ در منزل یا در مکانی در بیمارستان و دور از دسترس باشد. در صورت نیاز، احیا باید بدون هیچ گونه تأخیری آغاز شود.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96973" y="667178"/>
            <a:ext cx="71481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a-IR" sz="3200" dirty="0"/>
              <a:t>چه افرادی باید در هنگام زایمان حضور داشته باشند؟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41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07369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010" y="248444"/>
            <a:ext cx="10515600" cy="1442244"/>
          </a:xfrm>
        </p:spPr>
      </p:pic>
      <p:sp>
        <p:nvSpPr>
          <p:cNvPr id="6" name="Rectangle 5"/>
          <p:cNvSpPr/>
          <p:nvPr/>
        </p:nvSpPr>
        <p:spPr>
          <a:xfrm>
            <a:off x="1154083" y="507901"/>
            <a:ext cx="819487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a-IR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B Nazanin" panose="00000400000000000000" pitchFamily="2" charset="-78"/>
              </a:rPr>
              <a:t>عوامل قبل از زایمان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2619" y="1922887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>
              <a:buClr>
                <a:srgbClr val="FF0000"/>
              </a:buClr>
            </a:pPr>
            <a:r>
              <a:rPr lang="fa-IR" b="1" dirty="0"/>
              <a:t>دیابت مادر. </a:t>
            </a:r>
            <a:endParaRPr lang="en-GB" b="1" dirty="0"/>
          </a:p>
          <a:p>
            <a:pPr algn="r" rtl="1">
              <a:buClr>
                <a:srgbClr val="FF0000"/>
              </a:buClr>
            </a:pPr>
            <a:r>
              <a:rPr lang="fa-IR" b="1" dirty="0"/>
              <a:t>پرفشاری خون حاملگی یا پره اکلامپسی.</a:t>
            </a:r>
            <a:endParaRPr lang="en-GB" b="1" dirty="0"/>
          </a:p>
          <a:p>
            <a:pPr algn="r" rtl="1">
              <a:buClr>
                <a:srgbClr val="FF0000"/>
              </a:buClr>
            </a:pPr>
            <a:r>
              <a:rPr lang="fa-IR" b="1" dirty="0"/>
              <a:t>پرفشاری خون مزمن.</a:t>
            </a:r>
            <a:endParaRPr lang="en-GB" b="1" dirty="0"/>
          </a:p>
          <a:p>
            <a:pPr algn="r" rtl="1">
              <a:buClr>
                <a:srgbClr val="FF0000"/>
              </a:buClr>
            </a:pPr>
            <a:r>
              <a:rPr lang="fa-IR" b="1" dirty="0"/>
              <a:t>کم خونی جنینی یا ایزوایمیونیزاسیون.</a:t>
            </a:r>
            <a:endParaRPr lang="en-GB" b="1" dirty="0"/>
          </a:p>
          <a:p>
            <a:pPr algn="r" rtl="1">
              <a:buClr>
                <a:srgbClr val="FF0000"/>
              </a:buClr>
            </a:pPr>
            <a:r>
              <a:rPr lang="fa-IR" b="1" dirty="0"/>
              <a:t>سابقه مرگ قبلی جنین یا نوزاد.</a:t>
            </a:r>
            <a:endParaRPr lang="en-GB" b="1" dirty="0"/>
          </a:p>
          <a:p>
            <a:pPr algn="r" rtl="1">
              <a:buClr>
                <a:srgbClr val="FF0000"/>
              </a:buClr>
            </a:pPr>
            <a:r>
              <a:rPr lang="fa-IR" b="1" dirty="0"/>
              <a:t>خونریزی در سه ماهه دوم یا سوم.</a:t>
            </a:r>
            <a:endParaRPr lang="en-GB" b="1" dirty="0"/>
          </a:p>
          <a:p>
            <a:pPr algn="r" rtl="1">
              <a:buClr>
                <a:srgbClr val="FF0000"/>
              </a:buClr>
            </a:pPr>
            <a:r>
              <a:rPr lang="fa-IR" b="1" dirty="0"/>
              <a:t>عفونت مادر</a:t>
            </a:r>
            <a:r>
              <a:rPr lang="fa-IR" b="1" dirty="0" smtClean="0"/>
              <a:t>.</a:t>
            </a:r>
            <a:r>
              <a:rPr lang="fa-IR" b="1" dirty="0"/>
              <a:t> ابتلای مادر به بیماری قلبی، ریوی، کلیوی، تیرویید، یا عصبی.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پلی هیدرآمنیوس.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الیگوهیدرآمنیوس.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پارگی زودرس پرده های جنینی.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هیدروپس جنینی.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حاملگی دیررس.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چند قلویی.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تاخیر رشد داخل رحمی.</a:t>
            </a:r>
          </a:p>
          <a:p>
            <a:pPr algn="r" rtl="1">
              <a:buClr>
                <a:srgbClr val="FF0000"/>
              </a:buClr>
            </a:pPr>
            <a:endParaRPr lang="en-GB" b="1" dirty="0">
              <a:cs typeface="B Nazanin" panose="00000400000000000000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34200" y="1951713"/>
            <a:ext cx="428798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buClr>
                <a:srgbClr val="FF0000"/>
              </a:buClr>
            </a:pPr>
            <a:r>
              <a:rPr lang="fa-IR" b="1" dirty="0"/>
              <a:t>مصرف داروهایی مانند منیزیوم، آگونیست های آدرنرژیک توسط مادر.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سوء مصرف مواد توسط مادر.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ناهنجاری های جنینی.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کاهش فعالیت جنین. 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عدم مراقبت در دوران بارداری.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سن مادر بیش از 35 سال.</a:t>
            </a:r>
          </a:p>
        </p:txBody>
      </p:sp>
    </p:spTree>
    <p:extLst>
      <p:ext uri="{BB962C8B-B14F-4D97-AF65-F5344CB8AC3E}">
        <p14:creationId xmlns:p14="http://schemas.microsoft.com/office/powerpoint/2010/main" val="106837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825625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010" y="248444"/>
            <a:ext cx="10515600" cy="1442244"/>
          </a:xfrm>
        </p:spPr>
      </p:pic>
      <p:sp>
        <p:nvSpPr>
          <p:cNvPr id="6" name="Rectangle 5"/>
          <p:cNvSpPr/>
          <p:nvPr/>
        </p:nvSpPr>
        <p:spPr>
          <a:xfrm>
            <a:off x="2418853" y="507901"/>
            <a:ext cx="693010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a-IR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B Nazanin" panose="00000400000000000000" pitchFamily="2" charset="-78"/>
              </a:rPr>
              <a:t>عوامل حین زایمان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36320" y="2067019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>
              <a:buClr>
                <a:srgbClr val="FF0000"/>
              </a:buClr>
            </a:pPr>
            <a:r>
              <a:rPr lang="fa-IR" b="1" dirty="0"/>
              <a:t>سزارین اورژانس.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زایمان با فورسپس یا وکیوم.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نمای ته یا سایر نماهای غیر طبیعی.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زایمان زودرس.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زایمان سریع.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کریوآمنیونیت.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پارگی طولانی پرده های جنینی (بیش از 18 ساعت قبل از زایمان</a:t>
            </a:r>
            <a:r>
              <a:rPr lang="fa-IR" b="1" dirty="0" smtClean="0"/>
              <a:t>).</a:t>
            </a:r>
            <a:endParaRPr lang="en-US" b="1" dirty="0" smtClean="0"/>
          </a:p>
          <a:p>
            <a:pPr algn="r" rtl="1">
              <a:buClr>
                <a:srgbClr val="FF0000"/>
              </a:buClr>
            </a:pPr>
            <a:r>
              <a:rPr lang="fa-IR" b="1" dirty="0" smtClean="0"/>
              <a:t> </a:t>
            </a:r>
            <a:r>
              <a:rPr lang="fa-IR" b="1" dirty="0"/>
              <a:t>طولانی شدن درد زایمان (بیش از 24 ساعت).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ماکروزومی.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درد جنینی.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بیهوشی عمومی.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تاکی سیستول رحمی همراه با تغییرات ضربان قلب جنین.</a:t>
            </a:r>
          </a:p>
          <a:p>
            <a:pPr algn="r" rtl="1">
              <a:buClr>
                <a:srgbClr val="FF0000"/>
              </a:buClr>
            </a:pPr>
            <a:endParaRPr lang="fa-IR" b="1" dirty="0">
              <a:cs typeface="B Nazanin" panose="00000400000000000000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90509" y="2067019"/>
            <a:ext cx="397348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buClr>
                <a:srgbClr val="FF0000"/>
              </a:buClr>
            </a:pPr>
            <a:r>
              <a:rPr lang="fa-IR" b="1" dirty="0"/>
              <a:t>تجویز داروهای مخدر به مادر طی 4 ساعت قبل از زایمان.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مایع آمنیوتیک آغشته به مکونیوم.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پرولاپس بند ناف.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جدا شدن زودرس جفت.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جفت سرراهی.</a:t>
            </a:r>
          </a:p>
          <a:p>
            <a:pPr algn="r" rtl="1">
              <a:buClr>
                <a:srgbClr val="FF0000"/>
              </a:buClr>
            </a:pPr>
            <a:r>
              <a:rPr lang="fa-IR" b="1" dirty="0"/>
              <a:t>خونریزی شدید حین زایمان. </a:t>
            </a:r>
          </a:p>
        </p:txBody>
      </p:sp>
    </p:spTree>
    <p:extLst>
      <p:ext uri="{BB962C8B-B14F-4D97-AF65-F5344CB8AC3E}">
        <p14:creationId xmlns:p14="http://schemas.microsoft.com/office/powerpoint/2010/main" val="206949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825625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19032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994756" y="2945214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fa-IR" dirty="0" smtClean="0"/>
              <a:t>در هر احیا، یک گروه توانمند برای احیای کامل باید مشخص شده و فوری در دسترس باشد. </a:t>
            </a:r>
          </a:p>
          <a:p>
            <a:pPr algn="r" rtl="1"/>
            <a:r>
              <a:rPr lang="fa-IR" dirty="0" smtClean="0"/>
              <a:t>در صورت پیشبینی احیای پیشرفته، باید گروه احیا در هنگام تولد حضور داشته باشد. </a:t>
            </a:r>
          </a:p>
          <a:p>
            <a:pPr algn="r" rtl="1"/>
            <a:r>
              <a:rPr lang="fa-IR" dirty="0" smtClean="0"/>
              <a:t>در هر تولد، همه تجهیزات و وسایل مورد نیاز یک احیای کامل باید به آسانی در دسترس و برای استفاده آماده باشد.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440326" y="554068"/>
            <a:ext cx="26452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a-IR" sz="4800" dirty="0">
                <a:solidFill>
                  <a:srgbClr val="FF0000"/>
                </a:solidFill>
              </a:rPr>
              <a:t>توجه! توجه!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03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07368"/>
            <a:ext cx="10515600" cy="435133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022465" y="2044761"/>
            <a:ext cx="842910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6000" dirty="0" smtClean="0"/>
              <a:t>فهرست تجهیزات احیای نوزاد</a:t>
            </a:r>
            <a:endParaRPr lang="en-US" sz="60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07368"/>
            <a:ext cx="1045741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1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825625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8445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770313" y="2393895"/>
            <a:ext cx="767541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800" dirty="0" smtClean="0"/>
              <a:t>پوار</a:t>
            </a:r>
            <a:endParaRPr lang="en-US" sz="2800" dirty="0"/>
          </a:p>
          <a:p>
            <a:pPr algn="r" rtl="1"/>
            <a:r>
              <a:rPr lang="fa-IR" sz="2800" dirty="0"/>
              <a:t> ساکشن مکانیکی و لوله آن </a:t>
            </a:r>
            <a:endParaRPr lang="en-US" sz="2800" dirty="0"/>
          </a:p>
          <a:p>
            <a:pPr algn="r" rtl="1"/>
            <a:r>
              <a:rPr lang="fa-IR" sz="2800" dirty="0"/>
              <a:t>کاتتر ساکشن با شمارههای </a:t>
            </a:r>
            <a:r>
              <a:rPr lang="en-US" sz="2800" dirty="0"/>
              <a:t>F 5 </a:t>
            </a:r>
            <a:r>
              <a:rPr lang="fa-IR" sz="2800" dirty="0"/>
              <a:t>یا </a:t>
            </a:r>
            <a:r>
              <a:rPr lang="en-US" sz="2800" dirty="0"/>
              <a:t>F 6 ،F 10 ،F 12</a:t>
            </a:r>
            <a:r>
              <a:rPr lang="fa-IR" sz="2800" dirty="0"/>
              <a:t>و </a:t>
            </a:r>
            <a:r>
              <a:rPr lang="en-US" sz="2800" dirty="0"/>
              <a:t>F 14 </a:t>
            </a:r>
          </a:p>
          <a:p>
            <a:pPr algn="r" rtl="1"/>
            <a:r>
              <a:rPr lang="fa-IR" sz="2800" dirty="0"/>
              <a:t>لوله دهانی معدی </a:t>
            </a:r>
            <a:r>
              <a:rPr lang="en-US" sz="2800" dirty="0"/>
              <a:t>F 8 </a:t>
            </a:r>
            <a:endParaRPr lang="fa-IR" sz="2800" dirty="0" smtClean="0"/>
          </a:p>
          <a:p>
            <a:pPr algn="r" rtl="1"/>
            <a:r>
              <a:rPr lang="fa-IR" sz="2800" dirty="0" smtClean="0"/>
              <a:t>سرنگ20 سی سی</a:t>
            </a:r>
            <a:endParaRPr lang="en-US" sz="2800" dirty="0"/>
          </a:p>
          <a:p>
            <a:pPr algn="r" rtl="1"/>
            <a:r>
              <a:rPr lang="fa-IR" sz="2800" dirty="0" smtClean="0"/>
              <a:t>مکنده </a:t>
            </a:r>
            <a:r>
              <a:rPr lang="fa-IR" sz="2800" dirty="0"/>
              <a:t>نای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396062" y="600235"/>
            <a:ext cx="448071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a-IR" sz="6000" dirty="0"/>
              <a:t>تجهیزات ساکشن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28379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825625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8445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1217575" y="566241"/>
            <a:ext cx="655339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5400" dirty="0"/>
              <a:t>تجهیزات تهویه با فشار مثبت</a:t>
            </a:r>
            <a:endParaRPr lang="en-US" sz="5400" dirty="0"/>
          </a:p>
        </p:txBody>
      </p:sp>
      <p:sp>
        <p:nvSpPr>
          <p:cNvPr id="6" name="Rectangle 5"/>
          <p:cNvSpPr/>
          <p:nvPr/>
        </p:nvSpPr>
        <p:spPr>
          <a:xfrm>
            <a:off x="1077883" y="2072791"/>
            <a:ext cx="711846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dirty="0"/>
              <a:t>دستگاه تهویه با فشار مثبت</a:t>
            </a:r>
            <a:endParaRPr lang="en-US" dirty="0"/>
          </a:p>
          <a:p>
            <a:pPr algn="r" rtl="1"/>
            <a:r>
              <a:rPr lang="fa-IR" dirty="0"/>
              <a:t> ماسک صورت در اندازههای نوزاد رسیده و نارس </a:t>
            </a:r>
            <a:endParaRPr lang="en-US" dirty="0"/>
          </a:p>
          <a:p>
            <a:pPr algn="r" rtl="1"/>
            <a:r>
              <a:rPr lang="fa-IR" dirty="0"/>
              <a:t>منبع اکسیژن منبع هوای فشرده </a:t>
            </a:r>
            <a:endParaRPr lang="fa-IR" dirty="0" smtClean="0"/>
          </a:p>
          <a:p>
            <a:pPr algn="r" rtl="1"/>
            <a:r>
              <a:rPr lang="fa-IR" dirty="0" smtClean="0"/>
              <a:t>مخلوط </a:t>
            </a:r>
            <a:r>
              <a:rPr lang="fa-IR" dirty="0"/>
              <a:t>کنننده اکسیژن </a:t>
            </a:r>
            <a:endParaRPr lang="fa-IR" dirty="0" smtClean="0"/>
          </a:p>
          <a:p>
            <a:pPr algn="r" rtl="1"/>
            <a:r>
              <a:rPr lang="fa-IR" dirty="0" smtClean="0"/>
              <a:t>برای </a:t>
            </a:r>
            <a:r>
              <a:rPr lang="fa-IR" dirty="0"/>
              <a:t>مخلوط کردن اکسیژن و هوای فشرده به همراه جریان سنج </a:t>
            </a:r>
            <a:r>
              <a:rPr lang="fa-IR" dirty="0" smtClean="0"/>
              <a:t>تنظیم </a:t>
            </a:r>
            <a:r>
              <a:rPr lang="fa-IR" dirty="0"/>
              <a:t>شده بر روی جریان</a:t>
            </a:r>
            <a:r>
              <a:rPr lang="en-US" dirty="0"/>
              <a:t>min/L </a:t>
            </a:r>
            <a:r>
              <a:rPr lang="en-US" dirty="0" smtClean="0"/>
              <a:t>10</a:t>
            </a:r>
            <a:endParaRPr lang="en-US" dirty="0"/>
          </a:p>
          <a:p>
            <a:pPr algn="r" rtl="1"/>
            <a:r>
              <a:rPr lang="fa-IR" dirty="0"/>
              <a:t>لوله</a:t>
            </a:r>
            <a:r>
              <a:rPr lang="en-US" dirty="0"/>
              <a:t> </a:t>
            </a:r>
            <a:r>
              <a:rPr lang="fa-IR" dirty="0"/>
              <a:t>های رابط </a:t>
            </a:r>
            <a:endParaRPr lang="fa-IR" dirty="0" smtClean="0"/>
          </a:p>
          <a:p>
            <a:pPr algn="r" rtl="1"/>
            <a:r>
              <a:rPr lang="fa-IR" dirty="0" smtClean="0"/>
              <a:t>پالس </a:t>
            </a:r>
            <a:r>
              <a:rPr lang="fa-IR" dirty="0"/>
              <a:t>اکسی متر همراه با حسگر و پوشش آن</a:t>
            </a:r>
            <a:endParaRPr lang="en-US" dirty="0"/>
          </a:p>
          <a:p>
            <a:pPr algn="r" rtl="1"/>
            <a:r>
              <a:rPr lang="fa-IR" dirty="0"/>
              <a:t> جدول اشباع اکسیژن هدف </a:t>
            </a:r>
            <a:endParaRPr lang="en-US" dirty="0"/>
          </a:p>
          <a:p>
            <a:pPr algn="r" rtl="1"/>
            <a:r>
              <a:rPr lang="fa-IR" dirty="0"/>
              <a:t>گوشی پزشکی</a:t>
            </a:r>
            <a:endParaRPr lang="en-US" dirty="0"/>
          </a:p>
          <a:p>
            <a:pPr algn="r" rtl="1"/>
            <a:r>
              <a:rPr lang="fa-IR" dirty="0"/>
              <a:t> ماسک حنجرهای</a:t>
            </a:r>
            <a:r>
              <a:rPr lang="en-US" dirty="0"/>
              <a:t> </a:t>
            </a:r>
            <a:r>
              <a:rPr lang="fa-IR" dirty="0"/>
              <a:t>شماره 1 و سرنگ </a:t>
            </a:r>
            <a:r>
              <a:rPr lang="en-US" dirty="0"/>
              <a:t>mL 5</a:t>
            </a:r>
            <a:r>
              <a:rPr lang="fa-IR" dirty="0"/>
              <a:t> در صورت نیاز به بادکردن</a:t>
            </a:r>
            <a:endParaRPr lang="en-US" dirty="0"/>
          </a:p>
          <a:p>
            <a:pPr algn="r" rtl="1"/>
            <a:r>
              <a:rPr lang="fa-IR" dirty="0"/>
              <a:t>لوله دهانی معدی </a:t>
            </a:r>
            <a:r>
              <a:rPr lang="en-US" dirty="0"/>
              <a:t>F 5 </a:t>
            </a:r>
            <a:r>
              <a:rPr lang="fa-IR" dirty="0"/>
              <a:t>یا </a:t>
            </a:r>
            <a:r>
              <a:rPr lang="en-US" dirty="0"/>
              <a:t>F 6 </a:t>
            </a:r>
            <a:r>
              <a:rPr lang="fa-IR" dirty="0"/>
              <a:t>در صورت وجود درگاه ورودی بر روی ماسک حنجرهای </a:t>
            </a:r>
            <a:endParaRPr lang="en-US" dirty="0"/>
          </a:p>
          <a:p>
            <a:pPr algn="r" rtl="1"/>
            <a:r>
              <a:rPr lang="fa-IR" dirty="0"/>
              <a:t>نمایشگر الکترونیکی قلبی </a:t>
            </a:r>
            <a:r>
              <a:rPr lang="en-US" dirty="0"/>
              <a:t>ECG</a:t>
            </a:r>
          </a:p>
          <a:p>
            <a:pPr algn="r" rtl="1"/>
            <a:r>
              <a:rPr lang="fa-IR" dirty="0"/>
              <a:t>چست لید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08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825625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8445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1615831" y="493023"/>
            <a:ext cx="51475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4800" dirty="0"/>
              <a:t>تجهیزات لوله گذاری نای</a:t>
            </a:r>
            <a:endParaRPr lang="en-US" sz="4800" dirty="0"/>
          </a:p>
        </p:txBody>
      </p:sp>
      <p:sp>
        <p:nvSpPr>
          <p:cNvPr id="6" name="Rectangle 5"/>
          <p:cNvSpPr/>
          <p:nvPr/>
        </p:nvSpPr>
        <p:spPr>
          <a:xfrm>
            <a:off x="1377141" y="2346973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fa-IR" dirty="0"/>
              <a:t>لارنگوسکوپ با تیغه های راست شماره 0 نوزاد نارس و شماره 1 نوزاد رسیده</a:t>
            </a:r>
          </a:p>
          <a:p>
            <a:pPr algn="r" rtl="1"/>
            <a:r>
              <a:rPr lang="fa-IR" dirty="0"/>
              <a:t>لامپ و باتری اضافی برای لارنگوسکوپ</a:t>
            </a:r>
          </a:p>
          <a:p>
            <a:pPr algn="r" rtl="1"/>
            <a:r>
              <a:rPr lang="fa-IR" dirty="0"/>
              <a:t> در صورت نیاز </a:t>
            </a:r>
            <a:r>
              <a:rPr lang="fa-IR" dirty="0" smtClean="0"/>
              <a:t>لوله تراشه با </a:t>
            </a:r>
            <a:r>
              <a:rPr lang="fa-IR" dirty="0"/>
              <a:t>قطر درونی </a:t>
            </a:r>
            <a:r>
              <a:rPr lang="en-US" dirty="0"/>
              <a:t>mm </a:t>
            </a:r>
            <a:r>
              <a:rPr lang="fa-IR" dirty="0"/>
              <a:t>2/5</a:t>
            </a:r>
            <a:r>
              <a:rPr lang="en-US" dirty="0"/>
              <a:t>،mm </a:t>
            </a:r>
            <a:r>
              <a:rPr lang="fa-IR" dirty="0"/>
              <a:t>3/0</a:t>
            </a:r>
            <a:r>
              <a:rPr lang="en-US" dirty="0"/>
              <a:t> </a:t>
            </a:r>
            <a:r>
              <a:rPr lang="fa-IR" dirty="0"/>
              <a:t>و </a:t>
            </a:r>
            <a:r>
              <a:rPr lang="en-US" dirty="0"/>
              <a:t>mm </a:t>
            </a:r>
            <a:r>
              <a:rPr lang="fa-IR" dirty="0"/>
              <a:t>3/5</a:t>
            </a:r>
            <a:r>
              <a:rPr lang="en-US" dirty="0"/>
              <a:t> </a:t>
            </a:r>
            <a:endParaRPr lang="fa-IR" dirty="0"/>
          </a:p>
          <a:p>
            <a:pPr algn="r" rtl="1"/>
            <a:r>
              <a:rPr lang="fa-IR" dirty="0"/>
              <a:t>استیلت اختیاری</a:t>
            </a:r>
          </a:p>
          <a:p>
            <a:pPr algn="r" rtl="1"/>
            <a:r>
              <a:rPr lang="fa-IR" dirty="0"/>
              <a:t> نوار اندازه گیری </a:t>
            </a:r>
          </a:p>
          <a:p>
            <a:pPr algn="r" rtl="1"/>
            <a:r>
              <a:rPr lang="fa-IR" dirty="0"/>
              <a:t>جدول عمق فرو بردن لوله نای</a:t>
            </a:r>
          </a:p>
          <a:p>
            <a:pPr algn="r" rtl="1"/>
            <a:r>
              <a:rPr lang="fa-IR" dirty="0"/>
              <a:t> قیچی</a:t>
            </a:r>
          </a:p>
          <a:p>
            <a:pPr algn="r" rtl="1"/>
            <a:r>
              <a:rPr lang="fa-IR" dirty="0"/>
              <a:t> چسب ضد آب یا ابزار محکم کردن لوله نای</a:t>
            </a:r>
          </a:p>
          <a:p>
            <a:pPr algn="r" rtl="1"/>
            <a:r>
              <a:rPr lang="fa-IR" dirty="0"/>
              <a:t> پدهای الکلی </a:t>
            </a:r>
          </a:p>
          <a:p>
            <a:pPr algn="r" rtl="1"/>
            <a:r>
              <a:rPr lang="fa-IR" dirty="0"/>
              <a:t>کاپنوگراف یا آشکارساز دی اکسیدکربن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49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07368"/>
            <a:ext cx="10515600" cy="435133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87433" y="2967374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r" rtl="1"/>
            <a:r>
              <a:rPr lang="fa-IR" sz="6000" dirty="0"/>
              <a:t>مبانی احیای نوزاد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44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825625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8445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2819847" y="365124"/>
            <a:ext cx="301556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6000" dirty="0"/>
              <a:t>تجویز دارو</a:t>
            </a:r>
            <a:endParaRPr lang="en-US" sz="6000" dirty="0"/>
          </a:p>
        </p:txBody>
      </p:sp>
      <p:sp>
        <p:nvSpPr>
          <p:cNvPr id="6" name="Rectangle 5"/>
          <p:cNvSpPr/>
          <p:nvPr/>
        </p:nvSpPr>
        <p:spPr>
          <a:xfrm>
            <a:off x="1279630" y="2019993"/>
            <a:ext cx="616857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dirty="0"/>
              <a:t>اپی نفرین </a:t>
            </a:r>
            <a:r>
              <a:rPr lang="fa-IR" sz="2000" dirty="0" smtClean="0"/>
              <a:t>1/10000</a:t>
            </a:r>
          </a:p>
          <a:p>
            <a:pPr algn="r" rtl="1"/>
            <a:r>
              <a:rPr lang="fa-IR" sz="2000" dirty="0" smtClean="0"/>
              <a:t>نرمال </a:t>
            </a:r>
            <a:r>
              <a:rPr lang="fa-IR" sz="2000" dirty="0"/>
              <a:t>سالین برای حجم افزایی- بطری </a:t>
            </a:r>
            <a:r>
              <a:rPr lang="en-US" sz="2000" dirty="0"/>
              <a:t>mL 100 </a:t>
            </a:r>
            <a:r>
              <a:rPr lang="fa-IR" sz="2000" dirty="0"/>
              <a:t>یا </a:t>
            </a:r>
            <a:r>
              <a:rPr lang="en-US" sz="2000" dirty="0"/>
              <a:t>mL 250 </a:t>
            </a:r>
            <a:r>
              <a:rPr lang="fa-IR" sz="2000" dirty="0"/>
              <a:t>یا سرنگهای از پیش پرشده</a:t>
            </a:r>
          </a:p>
          <a:p>
            <a:pPr algn="r" rtl="1"/>
            <a:r>
              <a:rPr lang="fa-IR" sz="2000" dirty="0"/>
              <a:t> دکستروز 10 </a:t>
            </a:r>
            <a:r>
              <a:rPr lang="fa-IR" sz="2000" dirty="0" smtClean="0"/>
              <a:t>%</a:t>
            </a:r>
            <a:r>
              <a:rPr lang="en-US" sz="2000" dirty="0"/>
              <a:t>mL </a:t>
            </a:r>
            <a:r>
              <a:rPr lang="en-US" sz="2000" dirty="0" smtClean="0"/>
              <a:t>250 </a:t>
            </a:r>
            <a:r>
              <a:rPr lang="fa-IR" sz="2000" dirty="0"/>
              <a:t>اختیاری</a:t>
            </a:r>
          </a:p>
          <a:p>
            <a:pPr algn="r" rtl="1"/>
            <a:r>
              <a:rPr lang="fa-IR" sz="2000" dirty="0" smtClean="0"/>
              <a:t>نرمال </a:t>
            </a:r>
            <a:r>
              <a:rPr lang="fa-IR" sz="2000" dirty="0"/>
              <a:t>سالین برای شست و شو </a:t>
            </a:r>
          </a:p>
          <a:p>
            <a:pPr algn="r" rtl="1"/>
            <a:r>
              <a:rPr lang="fa-IR" sz="2000" dirty="0"/>
              <a:t>سرنگها </a:t>
            </a:r>
            <a:r>
              <a:rPr lang="en-US" sz="2000" dirty="0" smtClean="0"/>
              <a:t>mL </a:t>
            </a:r>
            <a:r>
              <a:rPr lang="en-US" sz="2000" dirty="0"/>
              <a:t>1 ،mL 3 ،mL 5 ،mL </a:t>
            </a:r>
            <a:r>
              <a:rPr lang="en-US" sz="2000" dirty="0" smtClean="0"/>
              <a:t>60-20</a:t>
            </a:r>
            <a:endParaRPr lang="fa-IR" sz="2000" dirty="0"/>
          </a:p>
          <a:p>
            <a:pPr algn="r" rtl="1"/>
            <a:r>
              <a:rPr lang="fa-IR" sz="2000" dirty="0"/>
              <a:t>سه </a:t>
            </a:r>
            <a:r>
              <a:rPr lang="fa-IR" sz="2000" dirty="0" smtClean="0"/>
              <a:t>راهی ها </a:t>
            </a:r>
            <a:r>
              <a:rPr lang="fa-IR" sz="2000" dirty="0"/>
              <a:t>یا رابط های سرم </a:t>
            </a:r>
          </a:p>
          <a:p>
            <a:pPr algn="r" rtl="1"/>
            <a:r>
              <a:rPr lang="fa-IR" sz="2000" dirty="0"/>
              <a:t>جدول محاسبه فوری مقدار داروها برای نوزادان </a:t>
            </a:r>
            <a:r>
              <a:rPr lang="fa-IR" sz="2000" dirty="0" smtClean="0"/>
              <a:t>0/5 </a:t>
            </a:r>
            <a:r>
              <a:rPr lang="fa-IR" sz="2000" dirty="0"/>
              <a:t>تا 4 کیلوگرمی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5651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825625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8445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1101770" y="460705"/>
            <a:ext cx="66864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4000" dirty="0" smtClean="0"/>
              <a:t>تجهیزات </a:t>
            </a:r>
            <a:r>
              <a:rPr lang="fa-IR" sz="4000" dirty="0"/>
              <a:t>جاگذاری کاتتر سیاهرگ نافی</a:t>
            </a:r>
            <a:endParaRPr lang="en-US" sz="4000" dirty="0"/>
          </a:p>
        </p:txBody>
      </p:sp>
      <p:sp>
        <p:nvSpPr>
          <p:cNvPr id="6" name="Rectangle 5"/>
          <p:cNvSpPr/>
          <p:nvPr/>
        </p:nvSpPr>
        <p:spPr>
          <a:xfrm>
            <a:off x="579120" y="1887095"/>
            <a:ext cx="67776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a-IR" dirty="0"/>
          </a:p>
          <a:p>
            <a:pPr algn="r" rtl="1"/>
            <a:r>
              <a:rPr lang="fa-IR" dirty="0"/>
              <a:t> محلول ضدعفونی برای شست و شو </a:t>
            </a:r>
          </a:p>
          <a:p>
            <a:pPr algn="r" rtl="1"/>
            <a:r>
              <a:rPr lang="fa-IR" dirty="0"/>
              <a:t>نوار بندناف</a:t>
            </a:r>
          </a:p>
          <a:p>
            <a:pPr algn="r" rtl="1"/>
            <a:r>
              <a:rPr lang="fa-IR" dirty="0"/>
              <a:t> گیره </a:t>
            </a:r>
            <a:r>
              <a:rPr lang="fa-IR" dirty="0" smtClean="0"/>
              <a:t>کوچک</a:t>
            </a:r>
            <a:endParaRPr lang="fa-IR" dirty="0"/>
          </a:p>
          <a:p>
            <a:pPr algn="r" rtl="1"/>
            <a:r>
              <a:rPr lang="fa-IR" dirty="0"/>
              <a:t>هموستات</a:t>
            </a:r>
          </a:p>
          <a:p>
            <a:pPr algn="r" rtl="1"/>
            <a:r>
              <a:rPr lang="fa-IR" dirty="0"/>
              <a:t>( فورسپس )اختیاری</a:t>
            </a:r>
          </a:p>
          <a:p>
            <a:pPr algn="r" rtl="1"/>
            <a:r>
              <a:rPr lang="fa-IR" dirty="0"/>
              <a:t>( تیغ جراحی کاتترهای سیاهرگ نافی )تک مجرا( </a:t>
            </a:r>
            <a:r>
              <a:rPr lang="en-US" dirty="0"/>
              <a:t>F </a:t>
            </a:r>
            <a:r>
              <a:rPr lang="fa-IR" dirty="0" smtClean="0"/>
              <a:t>3/5</a:t>
            </a:r>
            <a:r>
              <a:rPr lang="en-US" dirty="0" smtClean="0"/>
              <a:t> </a:t>
            </a:r>
            <a:r>
              <a:rPr lang="fa-IR" dirty="0"/>
              <a:t>یا </a:t>
            </a:r>
            <a:r>
              <a:rPr lang="en-US" dirty="0"/>
              <a:t>F 5 </a:t>
            </a:r>
            <a:endParaRPr lang="fa-IR" dirty="0"/>
          </a:p>
          <a:p>
            <a:pPr algn="r" rtl="1"/>
            <a:r>
              <a:rPr lang="fa-IR" dirty="0"/>
              <a:t>سه راهی</a:t>
            </a:r>
          </a:p>
          <a:p>
            <a:pPr algn="r" rtl="1"/>
            <a:r>
              <a:rPr lang="fa-IR" dirty="0"/>
              <a:t> سرنگها </a:t>
            </a:r>
            <a:r>
              <a:rPr lang="en-US" dirty="0" smtClean="0"/>
              <a:t>mL 5-3 </a:t>
            </a:r>
            <a:endParaRPr lang="fa-IR" dirty="0" smtClean="0"/>
          </a:p>
          <a:p>
            <a:pPr algn="r" rtl="1"/>
            <a:r>
              <a:rPr lang="fa-IR" dirty="0" smtClean="0"/>
              <a:t>سوزن </a:t>
            </a:r>
            <a:r>
              <a:rPr lang="fa-IR" dirty="0"/>
              <a:t>یا دستگاه تزریق </a:t>
            </a:r>
            <a:r>
              <a:rPr lang="fa-IR" dirty="0" smtClean="0"/>
              <a:t>برای </a:t>
            </a:r>
            <a:r>
              <a:rPr lang="fa-IR" dirty="0"/>
              <a:t>روشهای بدون سوزن</a:t>
            </a:r>
          </a:p>
          <a:p>
            <a:pPr algn="r" rtl="1"/>
            <a:r>
              <a:rPr lang="fa-IR" dirty="0" smtClean="0"/>
              <a:t>نرمال </a:t>
            </a:r>
            <a:r>
              <a:rPr lang="fa-IR" dirty="0"/>
              <a:t>سالین برای شست و شو </a:t>
            </a:r>
          </a:p>
          <a:p>
            <a:pPr algn="r" rtl="1"/>
            <a:r>
              <a:rPr lang="fa-IR" dirty="0"/>
              <a:t>پانسمان شفاف یا ابزار محکم کردن موقت کاتتر سیاهرگ نافی به دیواره شکم </a:t>
            </a:r>
            <a:r>
              <a:rPr lang="fa-IR" dirty="0" smtClean="0"/>
              <a:t>اختیاری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61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825625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8445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3048000" y="415569"/>
            <a:ext cx="190468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6600" dirty="0"/>
              <a:t>متفرقه</a:t>
            </a:r>
            <a:endParaRPr lang="en-US" sz="6600" dirty="0"/>
          </a:p>
        </p:txBody>
      </p:sp>
      <p:sp>
        <p:nvSpPr>
          <p:cNvPr id="6" name="Rectangle 5"/>
          <p:cNvSpPr/>
          <p:nvPr/>
        </p:nvSpPr>
        <p:spPr>
          <a:xfrm>
            <a:off x="63731" y="2200023"/>
            <a:ext cx="726809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400" dirty="0"/>
              <a:t>زمان سنج/ ساعت دارای ثانیه شمار</a:t>
            </a:r>
          </a:p>
          <a:p>
            <a:pPr algn="r" rtl="1"/>
            <a:r>
              <a:rPr lang="fa-IR" sz="2400" dirty="0"/>
              <a:t> دستکش و دیگر تجهیزات حفاظت شخصی</a:t>
            </a:r>
          </a:p>
          <a:p>
            <a:pPr algn="r" rtl="1"/>
            <a:r>
              <a:rPr lang="fa-IR" sz="2400" dirty="0"/>
              <a:t> گرم کننده تابشی یا دیگر منابع تأمین گرما </a:t>
            </a:r>
          </a:p>
          <a:p>
            <a:pPr algn="r" rtl="1"/>
            <a:r>
              <a:rPr lang="fa-IR" sz="2400" dirty="0"/>
              <a:t>حسگر دما به همراه پوشش حسگر برای گرم کننده </a:t>
            </a:r>
            <a:r>
              <a:rPr lang="fa-IR" sz="2400" dirty="0" smtClean="0"/>
              <a:t>تابشی</a:t>
            </a:r>
            <a:endParaRPr lang="fa-IR" sz="2400" dirty="0"/>
          </a:p>
          <a:p>
            <a:pPr algn="r" rtl="1"/>
            <a:r>
              <a:rPr lang="fa-IR" sz="2400" dirty="0"/>
              <a:t>برای استفاده در احیای </a:t>
            </a:r>
            <a:r>
              <a:rPr lang="fa-IR" sz="2400" dirty="0" smtClean="0"/>
              <a:t>طولانی مدت پارچه های </a:t>
            </a:r>
            <a:r>
              <a:rPr lang="fa-IR" sz="2400" dirty="0"/>
              <a:t>کتانی گرم </a:t>
            </a:r>
          </a:p>
          <a:p>
            <a:pPr algn="r" rtl="1"/>
            <a:r>
              <a:rPr lang="fa-IR" sz="2400" dirty="0"/>
              <a:t>کلاه</a:t>
            </a:r>
          </a:p>
          <a:p>
            <a:pPr algn="r" rtl="1"/>
            <a:r>
              <a:rPr lang="fa-IR" sz="2400" dirty="0"/>
              <a:t> نوار چسب </a:t>
            </a:r>
            <a:r>
              <a:rPr lang="fa-IR" sz="2400" dirty="0" smtClean="0"/>
              <a:t>0/5 </a:t>
            </a:r>
            <a:r>
              <a:rPr lang="fa-IR" sz="2400" dirty="0"/>
              <a:t>و سه چهارم اینچ </a:t>
            </a:r>
          </a:p>
          <a:p>
            <a:pPr algn="r" rtl="1"/>
            <a:r>
              <a:rPr lang="fa-IR" sz="2400" dirty="0"/>
              <a:t>سوزن تزریق درون استخوان </a:t>
            </a:r>
            <a:r>
              <a:rPr lang="fa-IR" sz="2400" dirty="0" smtClean="0"/>
              <a:t>(اختیاری)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496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825625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8445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1663692" y="536527"/>
            <a:ext cx="76514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4400" dirty="0" smtClean="0"/>
              <a:t>تجهیزات بیشتربرای </a:t>
            </a:r>
            <a:r>
              <a:rPr lang="fa-IR" sz="4400" dirty="0"/>
              <a:t>نوزادان بسیار نارس</a:t>
            </a:r>
            <a:endParaRPr lang="en-US" sz="4400" dirty="0"/>
          </a:p>
        </p:txBody>
      </p:sp>
      <p:sp>
        <p:nvSpPr>
          <p:cNvPr id="6" name="Rectangle 5"/>
          <p:cNvSpPr/>
          <p:nvPr/>
        </p:nvSpPr>
        <p:spPr>
          <a:xfrm>
            <a:off x="1145771" y="2047439"/>
            <a:ext cx="946958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3200" dirty="0"/>
              <a:t>کیسه پالستیکی مخصوص نگهداری غذا </a:t>
            </a:r>
            <a:r>
              <a:rPr lang="fa-IR" sz="3200" dirty="0" smtClean="0"/>
              <a:t>یا </a:t>
            </a:r>
            <a:r>
              <a:rPr lang="fa-IR" sz="3200" dirty="0"/>
              <a:t>پوشش </a:t>
            </a:r>
            <a:r>
              <a:rPr lang="fa-IR" sz="3200" dirty="0" smtClean="0"/>
              <a:t>پالستیکی</a:t>
            </a:r>
          </a:p>
          <a:p>
            <a:pPr algn="r" rtl="1"/>
            <a:r>
              <a:rPr lang="fa-IR" sz="3200" dirty="0" smtClean="0"/>
              <a:t> </a:t>
            </a:r>
            <a:r>
              <a:rPr lang="fa-IR" sz="3200" dirty="0"/>
              <a:t>تشک گرمایی</a:t>
            </a:r>
          </a:p>
          <a:p>
            <a:pPr algn="r" rtl="1"/>
            <a:r>
              <a:rPr lang="fa-IR" sz="3200" dirty="0"/>
              <a:t> تیغه </a:t>
            </a:r>
            <a:r>
              <a:rPr lang="fa-IR" sz="3200" dirty="0" smtClean="0"/>
              <a:t>لارنگوسکوپ </a:t>
            </a:r>
            <a:r>
              <a:rPr lang="fa-IR" sz="3200" dirty="0"/>
              <a:t>شماره 00( </a:t>
            </a:r>
            <a:r>
              <a:rPr lang="fa-IR" sz="3200" dirty="0" smtClean="0"/>
              <a:t>اختیاری) </a:t>
            </a:r>
            <a:endParaRPr lang="fa-IR" sz="3200" dirty="0"/>
          </a:p>
          <a:p>
            <a:pPr algn="r" rtl="1"/>
            <a:r>
              <a:rPr lang="fa-IR" sz="3200" dirty="0"/>
              <a:t>انکوباتور انتقال برای حفظ دمای بدن نوزاد طی انتقال به بخش نوزادان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5151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825625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8445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3048000" y="415569"/>
            <a:ext cx="550663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6600" dirty="0"/>
              <a:t>موارد انتخابی دیگر</a:t>
            </a:r>
            <a:endParaRPr lang="en-US" sz="6600" dirty="0"/>
          </a:p>
        </p:txBody>
      </p:sp>
      <p:sp>
        <p:nvSpPr>
          <p:cNvPr id="6" name="Rectangle 5"/>
          <p:cNvSpPr/>
          <p:nvPr/>
        </p:nvSpPr>
        <p:spPr>
          <a:xfrm>
            <a:off x="1551709" y="2108583"/>
            <a:ext cx="726809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400" dirty="0"/>
              <a:t>دمای محل احیا25-23 درجه سانتی گراد در صورت سن بارداری کمتر از 32 هفته</a:t>
            </a:r>
          </a:p>
          <a:p>
            <a:pPr algn="r" rtl="1"/>
            <a:r>
              <a:rPr lang="fa-IR" sz="2400" dirty="0"/>
              <a:t>مخازن اکسیژن و هوا </a:t>
            </a:r>
          </a:p>
          <a:p>
            <a:pPr algn="r" rtl="1"/>
            <a:r>
              <a:rPr lang="fa-IR" sz="2400" dirty="0"/>
              <a:t>دسترسی به سوزن و تجهیزات جاگذاری درون استخوانی </a:t>
            </a:r>
          </a:p>
          <a:p>
            <a:pPr algn="r" rtl="1"/>
            <a:r>
              <a:rPr lang="fa-IR" sz="2400" dirty="0"/>
              <a:t>دسترسی به سورفاکتانت (تولد نارس)</a:t>
            </a:r>
          </a:p>
          <a:p>
            <a:pPr algn="r" rtl="1"/>
            <a:r>
              <a:rPr lang="fa-IR" sz="2400" dirty="0"/>
              <a:t> انکوباتور انتقال برای انتقال نوزاد به بخش نوزادان یا مراقبت ویژه نوزادان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7319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58526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98296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1435331" y="443131"/>
            <a:ext cx="55141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3200" dirty="0"/>
              <a:t>فواید </a:t>
            </a:r>
            <a:r>
              <a:rPr lang="fa-IR" sz="3200" dirty="0" smtClean="0"/>
              <a:t>جمع بندی </a:t>
            </a:r>
            <a:r>
              <a:rPr lang="fa-IR" sz="3200" dirty="0"/>
              <a:t>پس از احیا </a:t>
            </a:r>
            <a:r>
              <a:rPr lang="fa-IR" sz="3200" dirty="0" smtClean="0"/>
              <a:t>چیست</a:t>
            </a:r>
            <a:r>
              <a:rPr lang="fa-IR" sz="3200" dirty="0"/>
              <a:t>؟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1102821" y="2094499"/>
            <a:ext cx="828224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800" dirty="0"/>
              <a:t>سبب بهبود کارکرد گروه و مشخص شدن </a:t>
            </a:r>
            <a:r>
              <a:rPr lang="fa-IR" sz="2800" dirty="0" smtClean="0"/>
              <a:t>حوزه های </a:t>
            </a:r>
            <a:r>
              <a:rPr lang="fa-IR" sz="2800" dirty="0"/>
              <a:t>بهبود </a:t>
            </a:r>
            <a:r>
              <a:rPr lang="fa-IR" sz="2800" dirty="0" smtClean="0"/>
              <a:t>کیفیت می شود.</a:t>
            </a:r>
          </a:p>
          <a:p>
            <a:pPr algn="r" rtl="1"/>
            <a:endParaRPr lang="fa-IR" sz="2800" dirty="0" smtClean="0"/>
          </a:p>
          <a:p>
            <a:pPr algn="r" rtl="1"/>
            <a:r>
              <a:rPr lang="fa-IR" sz="2800" dirty="0" smtClean="0"/>
              <a:t>گروه </a:t>
            </a:r>
            <a:r>
              <a:rPr lang="fa-IR" sz="2800" dirty="0"/>
              <a:t>شما ممکن است </a:t>
            </a:r>
            <a:r>
              <a:rPr lang="fa-IR" sz="2800" dirty="0" smtClean="0"/>
              <a:t>زنجیره ای </a:t>
            </a:r>
            <a:r>
              <a:rPr lang="fa-IR" sz="2800" dirty="0"/>
              <a:t>از تغییرات کوچک را بیابد که به بهبود شگرف در کارکرد گروه می انجامد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913802" y="1144586"/>
            <a:ext cx="19641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Debriefing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71553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58526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32363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1435331" y="443131"/>
            <a:ext cx="55141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fa-IR" sz="3200" dirty="0"/>
              <a:t>نقش بهبود کیفیت در احیای نوزاد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02821" y="2094499"/>
            <a:ext cx="828224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fa-IR" sz="2800" dirty="0" smtClean="0"/>
              <a:t>نوزاد </a:t>
            </a:r>
            <a:r>
              <a:rPr lang="fa-IR" sz="2800" dirty="0"/>
              <a:t>تازه به دنیا آمده نیازمند احیا یا پایداری پس از تولد، به مراقبان سالمت خوب آموزش دیده وابسته است. </a:t>
            </a:r>
            <a:endParaRPr lang="fa-IR" sz="2800" dirty="0" smtClean="0"/>
          </a:p>
          <a:p>
            <a:pPr lvl="0" algn="r" rtl="1"/>
            <a:endParaRPr kumimoji="0" lang="fa-IR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lvl="0" algn="r" rtl="1"/>
            <a:r>
              <a:rPr lang="fa-IR" sz="2800" dirty="0"/>
              <a:t>احیای نوزاد فرآیند </a:t>
            </a:r>
            <a:r>
              <a:rPr lang="fa-IR" sz="2800" dirty="0" smtClean="0"/>
              <a:t>پیچیده ای </a:t>
            </a:r>
            <a:r>
              <a:rPr lang="fa-IR" sz="2800" dirty="0"/>
              <a:t>است که ممکن است نیازمند وسایل و تجهیزاتی باشد که به ندرت مورد استفاده قرار </a:t>
            </a:r>
            <a:r>
              <a:rPr lang="fa-IR" sz="2800" dirty="0" smtClean="0"/>
              <a:t>می گیرد.</a:t>
            </a:r>
          </a:p>
          <a:p>
            <a:pPr lvl="0" algn="r" rtl="1"/>
            <a:endParaRPr lang="fa-IR" sz="2800" dirty="0" smtClean="0"/>
          </a:p>
          <a:p>
            <a:pPr lvl="0" algn="r" rtl="1"/>
            <a:r>
              <a:rPr lang="fa-IR" sz="2800" dirty="0" smtClean="0"/>
              <a:t> </a:t>
            </a:r>
            <a:r>
              <a:rPr lang="fa-IR" sz="2800" dirty="0"/>
              <a:t>گروه هایی با ترکیب متفاوت، اغلب با </a:t>
            </a:r>
            <a:r>
              <a:rPr lang="fa-IR" sz="2800" dirty="0" smtClean="0"/>
              <a:t>اطلاعات </a:t>
            </a:r>
            <a:r>
              <a:rPr lang="fa-IR" sz="2800" dirty="0"/>
              <a:t>پیشین اندک برای کار با یکدیگر گرد هم می آیند.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020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825625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8445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1192020" y="585357"/>
            <a:ext cx="77716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3200" dirty="0" smtClean="0"/>
              <a:t>نمونه ای از پرسشهای </a:t>
            </a:r>
            <a:r>
              <a:rPr lang="fa-IR" sz="3200" dirty="0"/>
              <a:t>بهبود </a:t>
            </a:r>
            <a:r>
              <a:rPr lang="fa-IR" sz="3200" dirty="0" smtClean="0"/>
              <a:t>کیفیت در فرایند احیای نوزاد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1393767" y="2468710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fa-IR" dirty="0">
                <a:solidFill>
                  <a:srgbClr val="FF0000"/>
                </a:solidFill>
              </a:rPr>
              <a:t>1 </a:t>
            </a:r>
            <a:r>
              <a:rPr lang="fa-IR" dirty="0" smtClean="0"/>
              <a:t>:چه </a:t>
            </a:r>
            <a:r>
              <a:rPr lang="fa-IR" dirty="0"/>
              <a:t>کسی مسئول اطمینان از آماده بودن وسایل و تجهیزات، پیش از هر تولد است؟ </a:t>
            </a:r>
            <a:endParaRPr lang="fa-IR" dirty="0" smtClean="0"/>
          </a:p>
          <a:p>
            <a:pPr algn="r" rtl="1"/>
            <a:r>
              <a:rPr lang="fa-IR" dirty="0" smtClean="0"/>
              <a:t> </a:t>
            </a:r>
            <a:r>
              <a:rPr lang="fa-IR" dirty="0" smtClean="0">
                <a:solidFill>
                  <a:srgbClr val="FF0000"/>
                </a:solidFill>
              </a:rPr>
              <a:t>2</a:t>
            </a:r>
            <a:r>
              <a:rPr lang="fa-IR" dirty="0" smtClean="0"/>
              <a:t> :آیا </a:t>
            </a:r>
            <a:r>
              <a:rPr lang="fa-IR" dirty="0"/>
              <a:t>جدولی از عوامل خطر در اتاق زایمان در دسترس است</a:t>
            </a:r>
            <a:r>
              <a:rPr lang="fa-IR" dirty="0" smtClean="0"/>
              <a:t>؟</a:t>
            </a:r>
          </a:p>
          <a:p>
            <a:pPr algn="r" rtl="1"/>
            <a:endParaRPr lang="fa-IR" dirty="0" smtClean="0"/>
          </a:p>
          <a:p>
            <a:pPr algn="r" rtl="1"/>
            <a:r>
              <a:rPr lang="fa-IR" dirty="0" smtClean="0"/>
              <a:t> </a:t>
            </a:r>
            <a:r>
              <a:rPr lang="fa-IR" dirty="0" smtClean="0">
                <a:solidFill>
                  <a:srgbClr val="FF0000"/>
                </a:solidFill>
              </a:rPr>
              <a:t>3</a:t>
            </a:r>
            <a:r>
              <a:rPr lang="fa-IR" dirty="0" smtClean="0"/>
              <a:t>: </a:t>
            </a:r>
            <a:r>
              <a:rPr lang="fa-IR" dirty="0"/>
              <a:t>آیا فهرست تجهیزات و وسایل در کنار هر گرم کننده تابشی در دسترس است</a:t>
            </a:r>
            <a:r>
              <a:rPr lang="fa-IR" dirty="0" smtClean="0"/>
              <a:t>؟</a:t>
            </a:r>
          </a:p>
          <a:p>
            <a:pPr algn="r" rtl="1"/>
            <a:r>
              <a:rPr lang="fa-IR" dirty="0" smtClean="0"/>
              <a:t> </a:t>
            </a:r>
            <a:r>
              <a:rPr lang="fa-IR" dirty="0" smtClean="0">
                <a:solidFill>
                  <a:srgbClr val="FF0000"/>
                </a:solidFill>
              </a:rPr>
              <a:t>4</a:t>
            </a:r>
            <a:r>
              <a:rPr lang="fa-IR" dirty="0" smtClean="0"/>
              <a:t>: </a:t>
            </a:r>
            <a:r>
              <a:rPr lang="fa-IR" dirty="0"/>
              <a:t>آیا یک برگه کاغذی یا الکترونیک طراحی شده برای احیای نوزاد در هر تولد در دسترس است؟ </a:t>
            </a:r>
            <a:endParaRPr lang="fa-IR" dirty="0" smtClean="0"/>
          </a:p>
          <a:p>
            <a:pPr algn="r" rtl="1"/>
            <a:endParaRPr lang="fa-IR" dirty="0" smtClean="0"/>
          </a:p>
          <a:p>
            <a:pPr algn="r" rtl="1"/>
            <a:r>
              <a:rPr lang="fa-IR" dirty="0" smtClean="0">
                <a:solidFill>
                  <a:srgbClr val="FF0000"/>
                </a:solidFill>
              </a:rPr>
              <a:t>5</a:t>
            </a:r>
            <a:r>
              <a:rPr lang="fa-IR" dirty="0" smtClean="0"/>
              <a:t> :هنگام </a:t>
            </a:r>
            <a:r>
              <a:rPr lang="fa-IR" dirty="0"/>
              <a:t>نیاز به احیای یک نوزاد بدون عوامل خطر، گروه احیا چگونه گرد هم می آیند؟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71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07368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8445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1435331" y="443131"/>
            <a:ext cx="55141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3200" dirty="0"/>
              <a:t>مراقبت باید دارای شرایط زیر باشد: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706582" y="1919932"/>
            <a:ext cx="1052252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800" dirty="0" smtClean="0">
                <a:solidFill>
                  <a:srgbClr val="FF0000"/>
                </a:solidFill>
              </a:rPr>
              <a:t>ایمن</a:t>
            </a:r>
            <a:r>
              <a:rPr lang="fa-IR" sz="2800" dirty="0"/>
              <a:t>: بیماران نباید از </a:t>
            </a:r>
            <a:r>
              <a:rPr lang="fa-IR" sz="2800" dirty="0" smtClean="0"/>
              <a:t>مراقبت های </a:t>
            </a:r>
            <a:r>
              <a:rPr lang="fa-IR" sz="2800" dirty="0"/>
              <a:t>در نظر گرفته شده برای کمک به آنها، آسیب ببینند</a:t>
            </a:r>
            <a:r>
              <a:rPr lang="fa-IR" sz="2800" dirty="0" smtClean="0"/>
              <a:t>.</a:t>
            </a:r>
          </a:p>
          <a:p>
            <a:pPr algn="r" rtl="1"/>
            <a:r>
              <a:rPr lang="fa-IR" sz="2800" dirty="0" smtClean="0">
                <a:solidFill>
                  <a:srgbClr val="FF0000"/>
                </a:solidFill>
              </a:rPr>
              <a:t> </a:t>
            </a:r>
            <a:r>
              <a:rPr lang="fa-IR" sz="2800" dirty="0">
                <a:solidFill>
                  <a:srgbClr val="FF0000"/>
                </a:solidFill>
              </a:rPr>
              <a:t>مؤثر</a:t>
            </a:r>
            <a:r>
              <a:rPr lang="fa-IR" sz="2800" dirty="0"/>
              <a:t>: مراقبت ارایه شده باید بر مبتنی بر شواهد علمی انجام شود</a:t>
            </a:r>
            <a:r>
              <a:rPr lang="fa-IR" sz="2800" dirty="0" smtClean="0"/>
              <a:t>.</a:t>
            </a:r>
          </a:p>
          <a:p>
            <a:pPr algn="r" rtl="1"/>
            <a:r>
              <a:rPr lang="fa-IR" sz="2800" dirty="0" smtClean="0">
                <a:solidFill>
                  <a:srgbClr val="FF0000"/>
                </a:solidFill>
              </a:rPr>
              <a:t> </a:t>
            </a:r>
            <a:r>
              <a:rPr lang="fa-IR" sz="2800" dirty="0">
                <a:solidFill>
                  <a:srgbClr val="FF0000"/>
                </a:solidFill>
              </a:rPr>
              <a:t>بیمار محور</a:t>
            </a:r>
            <a:r>
              <a:rPr lang="fa-IR" sz="2800" dirty="0"/>
              <a:t>: تصمیمات باید بر بهترین منافع و اهداف بیمار متمرکز شود. </a:t>
            </a:r>
            <a:endParaRPr lang="fa-IR" sz="2800" dirty="0" smtClean="0"/>
          </a:p>
          <a:p>
            <a:pPr algn="r" rtl="1"/>
            <a:r>
              <a:rPr lang="fa-IR" sz="2800" dirty="0" smtClean="0">
                <a:solidFill>
                  <a:srgbClr val="FF0000"/>
                </a:solidFill>
              </a:rPr>
              <a:t>بهنگام</a:t>
            </a:r>
            <a:r>
              <a:rPr lang="fa-IR" sz="2800" dirty="0"/>
              <a:t>: مراقبت باید هنگام نیاز و بی تأخیر انجام شود. </a:t>
            </a:r>
            <a:endParaRPr lang="fa-IR" sz="2800" dirty="0" smtClean="0"/>
          </a:p>
          <a:p>
            <a:pPr algn="r" rtl="1"/>
            <a:r>
              <a:rPr lang="fa-IR" sz="2800" dirty="0" smtClean="0">
                <a:solidFill>
                  <a:srgbClr val="FF0000"/>
                </a:solidFill>
              </a:rPr>
              <a:t>کارآمد</a:t>
            </a:r>
            <a:r>
              <a:rPr lang="fa-IR" sz="2800" dirty="0"/>
              <a:t>: از </a:t>
            </a:r>
            <a:r>
              <a:rPr lang="fa-IR" sz="2800" dirty="0" smtClean="0"/>
              <a:t>اتلاف </a:t>
            </a:r>
            <a:r>
              <a:rPr lang="fa-IR" sz="2800" dirty="0"/>
              <a:t>وقت بیمار و کارکنان بپرهیزید. </a:t>
            </a:r>
            <a:r>
              <a:rPr lang="fa-IR" sz="2800" dirty="0" smtClean="0"/>
              <a:t>از </a:t>
            </a:r>
            <a:r>
              <a:rPr lang="fa-IR" sz="2800" dirty="0"/>
              <a:t>هدر دادن منابع محدود </a:t>
            </a:r>
            <a:r>
              <a:rPr lang="fa-IR" sz="2800" dirty="0" smtClean="0"/>
              <a:t>پیشگیری کنید </a:t>
            </a:r>
            <a:r>
              <a:rPr lang="fa-IR" sz="2800" dirty="0" smtClean="0">
                <a:solidFill>
                  <a:srgbClr val="FF0000"/>
                </a:solidFill>
              </a:rPr>
              <a:t>عادلانه</a:t>
            </a:r>
            <a:r>
              <a:rPr lang="fa-IR" sz="2800" dirty="0"/>
              <a:t>: همه بیماران سزاوار دریافت مراقبت با کیفیت </a:t>
            </a:r>
            <a:r>
              <a:rPr lang="fa-IR" sz="2800" dirty="0" smtClean="0"/>
              <a:t>بالاهستند </a:t>
            </a:r>
            <a:r>
              <a:rPr lang="fa-IR" sz="2800" dirty="0"/>
              <a:t>و ما باید برای رفع نابرابری بین گروههای نژادی، قومی و جنسیتی تالش کنیم.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8861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07368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50502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953192" y="497313"/>
            <a:ext cx="90968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B Nazanin" panose="00000400000000000000" pitchFamily="2" charset="-78"/>
              </a:rPr>
              <a:t>چگونه مهارت های احیا را حفظ نماییم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706582" y="1919932"/>
            <a:ext cx="1052252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buClr>
                <a:srgbClr val="FF0000"/>
              </a:buClr>
            </a:pPr>
            <a:r>
              <a:rPr lang="fa-IR" sz="2800" b="1" dirty="0"/>
              <a:t>تمرین، تمرین، تمرین – منظم.</a:t>
            </a:r>
          </a:p>
          <a:p>
            <a:pPr algn="r" rtl="1">
              <a:buClr>
                <a:srgbClr val="FF0000"/>
              </a:buClr>
            </a:pPr>
            <a:r>
              <a:rPr lang="fa-IR" sz="2800" b="1" dirty="0"/>
              <a:t>ایستگاه کاری ایجاد کنید.</a:t>
            </a:r>
          </a:p>
          <a:p>
            <a:pPr algn="r" rtl="1">
              <a:buClr>
                <a:srgbClr val="FF0000"/>
              </a:buClr>
            </a:pPr>
            <a:r>
              <a:rPr lang="fa-IR" sz="2800" b="1" dirty="0"/>
              <a:t>سناریو تنظیم نمایید. تنظیم سناریو، تمرین کردن را تسهیل و خطاها را رفع می نماید.</a:t>
            </a:r>
          </a:p>
          <a:p>
            <a:pPr algn="r" rtl="1">
              <a:buClr>
                <a:srgbClr val="FF0000"/>
              </a:buClr>
            </a:pPr>
            <a:r>
              <a:rPr lang="fa-IR" sz="2800" b="1" dirty="0"/>
              <a:t>در محل کار پوستر نصب نمایید، مثلاً:</a:t>
            </a:r>
          </a:p>
          <a:p>
            <a:pPr marL="285750" indent="-285750" algn="r" rtl="1">
              <a:buClr>
                <a:srgbClr val="FF0000"/>
              </a:buClr>
              <a:buNone/>
            </a:pPr>
            <a:r>
              <a:rPr lang="fa-IR" sz="2800" b="1" dirty="0"/>
              <a:t>   </a:t>
            </a:r>
            <a:r>
              <a:rPr lang="fa-IR" sz="2400" b="1" dirty="0">
                <a:solidFill>
                  <a:srgbClr val="C00000"/>
                </a:solidFill>
              </a:rPr>
              <a:t>فقط شما میتوانید جان یک نوزاد را نجات دهید – از ایستگاه کاری ما دیدن کنید.</a:t>
            </a:r>
            <a:endParaRPr lang="en-GB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91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07369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00874"/>
            <a:ext cx="10515600" cy="1442244"/>
          </a:xfrm>
        </p:spPr>
      </p:pic>
      <p:sp>
        <p:nvSpPr>
          <p:cNvPr id="6" name="Rectangle 5"/>
          <p:cNvSpPr/>
          <p:nvPr/>
        </p:nvSpPr>
        <p:spPr>
          <a:xfrm>
            <a:off x="1822923" y="682890"/>
            <a:ext cx="55354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1"/>
            <a:r>
              <a:rPr lang="fa-IR" sz="3200" b="1" dirty="0" smtClean="0"/>
              <a:t>چرا مهارتهای احیای نوزاد اهمیت دارد؟</a:t>
            </a:r>
            <a:endParaRPr lang="en-US" sz="3200" b="1" dirty="0"/>
          </a:p>
        </p:txBody>
      </p:sp>
      <p:sp>
        <p:nvSpPr>
          <p:cNvPr id="7" name="Rectangle 6"/>
          <p:cNvSpPr/>
          <p:nvPr/>
        </p:nvSpPr>
        <p:spPr>
          <a:xfrm>
            <a:off x="838200" y="4127382"/>
            <a:ext cx="101359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b="1" dirty="0" smtClean="0"/>
              <a:t>در نوزادان همواره نمیتوان نیاز به کمک را پیش</a:t>
            </a:r>
            <a:r>
              <a:rPr lang="en-US" b="1" dirty="0" smtClean="0"/>
              <a:t> </a:t>
            </a:r>
            <a:r>
              <a:rPr lang="fa-IR" b="1" dirty="0" smtClean="0"/>
              <a:t>بینی کرد بنابراین مراقبان سلامت باید آماده پاسخ سریع و مؤثر در هر زایمانی باشند</a:t>
            </a:r>
            <a:r>
              <a:rPr lang="fa-IR" dirty="0" smtClean="0"/>
              <a:t>.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62413" y="1951713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v"/>
            </a:pPr>
            <a:r>
              <a:rPr lang="fa-IR" dirty="0" smtClean="0"/>
              <a:t>طی </a:t>
            </a:r>
            <a:r>
              <a:rPr lang="fa-IR" dirty="0" smtClean="0">
                <a:solidFill>
                  <a:srgbClr val="C00000"/>
                </a:solidFill>
              </a:rPr>
              <a:t>30 </a:t>
            </a:r>
            <a:r>
              <a:rPr lang="fa-IR" dirty="0" smtClean="0"/>
              <a:t>ثانیه پس از تولد، حدود </a:t>
            </a:r>
            <a:r>
              <a:rPr lang="fa-IR" dirty="0" smtClean="0">
                <a:solidFill>
                  <a:srgbClr val="C00000"/>
                </a:solidFill>
              </a:rPr>
              <a:t>85 %</a:t>
            </a:r>
            <a:r>
              <a:rPr lang="fa-IR" dirty="0" smtClean="0"/>
              <a:t>نوزادان رسیده آغاز به تنفس میکنند.</a:t>
            </a:r>
          </a:p>
          <a:p>
            <a:pPr marL="285750" indent="-285750" algn="r" rtl="1">
              <a:buFont typeface="Wingdings" panose="05000000000000000000" pitchFamily="2" charset="2"/>
              <a:buChar char="v"/>
            </a:pPr>
            <a:r>
              <a:rPr lang="fa-IR" dirty="0" smtClean="0"/>
              <a:t> </a:t>
            </a:r>
            <a:r>
              <a:rPr lang="fa-IR" dirty="0" smtClean="0">
                <a:solidFill>
                  <a:srgbClr val="C00000"/>
                </a:solidFill>
              </a:rPr>
              <a:t>ده درصد </a:t>
            </a:r>
            <a:r>
              <a:rPr lang="fa-IR" dirty="0" smtClean="0"/>
              <a:t>دیگر هم با خشک کردن و تحریک، نفس میکشند. </a:t>
            </a:r>
            <a:endParaRPr lang="en-US" dirty="0" smtClean="0"/>
          </a:p>
          <a:p>
            <a:pPr marL="285750" indent="-285750" algn="r" rtl="1">
              <a:buFont typeface="Wingdings" panose="05000000000000000000" pitchFamily="2" charset="2"/>
              <a:buChar char="v"/>
            </a:pPr>
            <a:r>
              <a:rPr lang="fa-IR" dirty="0" smtClean="0"/>
              <a:t>برای گذار موفق، </a:t>
            </a:r>
            <a:r>
              <a:rPr lang="fa-IR" dirty="0" smtClean="0">
                <a:solidFill>
                  <a:srgbClr val="C00000"/>
                </a:solidFill>
              </a:rPr>
              <a:t>حدود پنج درصد </a:t>
            </a:r>
            <a:r>
              <a:rPr lang="fa-IR" dirty="0" smtClean="0"/>
              <a:t>نوزادان رسیده، تهویه با فشار مثبت</a:t>
            </a:r>
            <a:r>
              <a:rPr lang="en-US" dirty="0" smtClean="0"/>
              <a:t>PPV </a:t>
            </a:r>
            <a:r>
              <a:rPr lang="fa-IR" dirty="0" smtClean="0"/>
              <a:t>دریافت خواهند کرد. </a:t>
            </a:r>
            <a:endParaRPr lang="en-US" dirty="0" smtClean="0"/>
          </a:p>
          <a:p>
            <a:pPr marL="285750" indent="-285750" algn="r" rtl="1">
              <a:buFont typeface="Wingdings" panose="05000000000000000000" pitchFamily="2" charset="2"/>
              <a:buChar char="v"/>
            </a:pPr>
            <a:r>
              <a:rPr lang="fa-IR" dirty="0" smtClean="0">
                <a:solidFill>
                  <a:srgbClr val="C00000"/>
                </a:solidFill>
              </a:rPr>
              <a:t>دو درصد </a:t>
            </a:r>
            <a:r>
              <a:rPr lang="fa-IR" dirty="0" smtClean="0"/>
              <a:t>نوزادان رسیده، نیازمند لوله</a:t>
            </a:r>
            <a:r>
              <a:rPr lang="en-US" dirty="0" smtClean="0"/>
              <a:t> </a:t>
            </a:r>
            <a:r>
              <a:rPr lang="fa-IR" dirty="0" smtClean="0"/>
              <a:t>گذاری خواهند بود.</a:t>
            </a:r>
            <a:endParaRPr lang="en-US" dirty="0" smtClean="0"/>
          </a:p>
          <a:p>
            <a:pPr marL="285750" indent="-285750" algn="r" rtl="1">
              <a:buFont typeface="Wingdings" panose="05000000000000000000" pitchFamily="2" charset="2"/>
              <a:buChar char="v"/>
            </a:pPr>
            <a:r>
              <a:rPr lang="fa-IR" dirty="0" smtClean="0"/>
              <a:t> </a:t>
            </a:r>
            <a:r>
              <a:rPr lang="fa-IR" dirty="0" smtClean="0">
                <a:solidFill>
                  <a:srgbClr val="C00000"/>
                </a:solidFill>
              </a:rPr>
              <a:t>1 تا 3 نوزاد در هر 1000 تولد</a:t>
            </a:r>
            <a:r>
              <a:rPr lang="fa-IR" dirty="0" smtClean="0"/>
              <a:t>، نیاز به فشردن قفسه سینه یا تجویز دارو دارد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8780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07368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06784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953192" y="497313"/>
            <a:ext cx="297041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B Nazanin" panose="00000400000000000000" pitchFamily="2" charset="-78"/>
              </a:rPr>
              <a:t>توجه!</a:t>
            </a:r>
            <a:endParaRPr lang="en-US" sz="6000" dirty="0"/>
          </a:p>
        </p:txBody>
      </p:sp>
      <p:sp>
        <p:nvSpPr>
          <p:cNvPr id="6" name="Rectangle 5"/>
          <p:cNvSpPr/>
          <p:nvPr/>
        </p:nvSpPr>
        <p:spPr>
          <a:xfrm>
            <a:off x="706582" y="1919932"/>
            <a:ext cx="1052252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sz="2800" b="1" dirty="0"/>
              <a:t>همه مایعات حاصل از بیماران(خون</a:t>
            </a:r>
            <a:r>
              <a:rPr lang="en-US" sz="2800" b="1" dirty="0"/>
              <a:t>,</a:t>
            </a:r>
            <a:r>
              <a:rPr lang="fa-IR" sz="2800" b="1" dirty="0"/>
              <a:t>ادرار</a:t>
            </a:r>
            <a:r>
              <a:rPr lang="en-US" sz="2800" b="1" dirty="0"/>
              <a:t>,</a:t>
            </a:r>
            <a:r>
              <a:rPr lang="fa-IR" sz="2800" b="1" dirty="0"/>
              <a:t>استفراغ</a:t>
            </a:r>
            <a:r>
              <a:rPr lang="en-US" sz="2800" b="1" dirty="0"/>
              <a:t>,</a:t>
            </a:r>
            <a:r>
              <a:rPr lang="fa-IR" sz="2800" b="1" dirty="0"/>
              <a:t> مدفوع</a:t>
            </a:r>
            <a:r>
              <a:rPr lang="en-US" sz="2800" b="1" dirty="0"/>
              <a:t>(</a:t>
            </a:r>
            <a:r>
              <a:rPr lang="fa-IR" sz="2800" b="1" dirty="0"/>
              <a:t> بالقوه عفونی تلقی می شوندبنابراین باتوجه به وجود تجهیزات تهویه با فشار مثبت مانند بگو ماسک و تی پیس احیا از تنفس دهان به دهان خودداری کنید </a:t>
            </a:r>
          </a:p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sz="2800" b="1" dirty="0"/>
              <a:t>در هنگام مداخلات با احتمال بالای قطرات ازماسک ومحافظ چشم و محافظ صورت استفاده کنید</a:t>
            </a:r>
          </a:p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sz="2800" b="1" dirty="0"/>
              <a:t>طی مداخله ای با احتمال شتک خون یا مایعات دیگرباید گان یاپیش بند بپوشید</a:t>
            </a:r>
          </a:p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sz="2800" b="1" dirty="0"/>
              <a:t>اتاق زایمان باید مجهز به بگ های احیا ماسک ها لارنگوسکوپ ها لوله های نای ساکشن و پوشش های محافظ باشد    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05629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3066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1280160" y="668689"/>
            <a:ext cx="51372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4800" dirty="0" smtClean="0">
                <a:solidFill>
                  <a:srgbClr val="C00000"/>
                </a:solidFill>
              </a:rPr>
              <a:t>تعریف دانش ارگونومی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6582" y="1919932"/>
            <a:ext cx="10522527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sz="4000" dirty="0"/>
              <a:t>دانش ارگونومی، آناتومی، فیزیولوژی و بیومکانیک انسانی را تحلیل میکند تا بهتر بفهمد چگونه محیط کار میتواند به گونه ای سازگار شود تا مهارت و ایمنی بهبود یابد</a:t>
            </a:r>
            <a:r>
              <a:rPr lang="fa-IR" sz="4000" dirty="0" smtClean="0"/>
              <a:t>.</a:t>
            </a:r>
          </a:p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sz="4000" dirty="0" smtClean="0"/>
              <a:t> </a:t>
            </a:r>
            <a:r>
              <a:rPr lang="fa-IR" sz="4000" dirty="0"/>
              <a:t>ارگونومی چگونگی استفاده از تجهیزات و درخواست آنها در محل کار مصرف کننده را ارزیابی میکند.</a:t>
            </a: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173639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06785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1313410" y="627796"/>
            <a:ext cx="69826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3200" dirty="0">
                <a:solidFill>
                  <a:srgbClr val="C00000"/>
                </a:solidFill>
              </a:rPr>
              <a:t>نقش ارگونومی و عوامل انسانی در احیای نوزاد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6582" y="1919932"/>
            <a:ext cx="1052252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sz="2800" dirty="0"/>
              <a:t>. هنگامی که نقشهای افراد گروه احیا مشخص و در زمان تعیین وظایف هر نقش به ارگونومی و عوامل انسانی توجه شده باشد، افراد گروه میتوانند هماهنگ با هم کار کنند</a:t>
            </a:r>
            <a:r>
              <a:rPr lang="fa-IR" sz="2800" dirty="0" smtClean="0"/>
              <a:t>.</a:t>
            </a:r>
          </a:p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endParaRPr lang="fa-IR" sz="2800" dirty="0" smtClean="0"/>
          </a:p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sz="2800" dirty="0" smtClean="0"/>
              <a:t> </a:t>
            </a:r>
            <a:r>
              <a:rPr lang="fa-IR" sz="2800" dirty="0"/>
              <a:t>احیا با سرعت و کارایی در مسیر ساختارمندی از </a:t>
            </a:r>
            <a:r>
              <a:rPr lang="fa-IR" sz="2800" dirty="0" smtClean="0"/>
              <a:t>مداخله ها </a:t>
            </a:r>
            <a:r>
              <a:rPr lang="fa-IR" sz="2800" dirty="0"/>
              <a:t>و ارتباطات مؤثر پیش میرود. </a:t>
            </a:r>
            <a:endParaRPr lang="fa-IR" sz="2800" dirty="0" smtClean="0"/>
          </a:p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sz="2800" dirty="0" smtClean="0"/>
              <a:t>کارگروهی </a:t>
            </a:r>
            <a:r>
              <a:rPr lang="fa-IR" sz="2800" dirty="0"/>
              <a:t>چنان منظم است که گویی در حال حرکات موزون </a:t>
            </a:r>
            <a:r>
              <a:rPr lang="fa-IR" sz="2800" dirty="0" smtClean="0"/>
              <a:t>اند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15334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07368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3066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1313410" y="627796"/>
            <a:ext cx="69826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3200" dirty="0">
                <a:solidFill>
                  <a:srgbClr val="C00000"/>
                </a:solidFill>
              </a:rPr>
              <a:t>نقش ارگونومی و عوامل انسانی در احیای نوزاد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6582" y="1919932"/>
            <a:ext cx="1052252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dirty="0" smtClean="0"/>
              <a:t>مدنظر </a:t>
            </a:r>
            <a:r>
              <a:rPr lang="fa-IR" dirty="0"/>
              <a:t>داشتن عوامل انسانی و ارگونومی احیا میتواند بر بهبود ایمنی و کارایی مؤثر باشد</a:t>
            </a:r>
            <a:r>
              <a:rPr lang="fa-IR" dirty="0" smtClean="0"/>
              <a:t>.</a:t>
            </a:r>
          </a:p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dirty="0" smtClean="0"/>
              <a:t>گروه </a:t>
            </a:r>
            <a:r>
              <a:rPr lang="fa-IR" dirty="0"/>
              <a:t>میتواند </a:t>
            </a:r>
            <a:r>
              <a:rPr lang="fa-IR" dirty="0" smtClean="0"/>
              <a:t>پیش بینی </a:t>
            </a:r>
            <a:r>
              <a:rPr lang="fa-IR" dirty="0"/>
              <a:t>کند خطاها کجا رخ میدهد و ساختاری طراحی کند تا از خطاها پیشگیری و مهارتهای گروه را بهینه کند</a:t>
            </a:r>
            <a:r>
              <a:rPr lang="fa-IR" dirty="0" smtClean="0"/>
              <a:t>.</a:t>
            </a:r>
          </a:p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dirty="0" smtClean="0"/>
              <a:t>طی </a:t>
            </a:r>
            <a:r>
              <a:rPr lang="fa-IR" dirty="0"/>
              <a:t>نشست پیش از احیا، وضعیت را تعیین، نقشهای با وظایف استاندارد را مشخص و افراد گروه را در محیط جانمایی </a:t>
            </a:r>
            <a:r>
              <a:rPr lang="fa-IR" dirty="0" smtClean="0"/>
              <a:t>کنید</a:t>
            </a:r>
          </a:p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dirty="0" smtClean="0"/>
              <a:t>تعیین </a:t>
            </a:r>
            <a:r>
              <a:rPr lang="fa-IR" dirty="0"/>
              <a:t>نقشها، انتظارات را تنظیم میکند، به </a:t>
            </a:r>
            <a:r>
              <a:rPr lang="fa-IR" dirty="0" smtClean="0"/>
              <a:t>بزرگسالان </a:t>
            </a:r>
            <a:r>
              <a:rPr lang="fa-IR" dirty="0"/>
              <a:t>اجازه میدهد وظایف شان را پی در پی تمرین کنند، اطمینانشان را در انجام مهارت افزایش میدهد، صداهای بیرونی را کم میکند و فشار شناختی را کاهش میدهد</a:t>
            </a:r>
            <a:r>
              <a:rPr lang="fa-IR" dirty="0" smtClean="0"/>
              <a:t>.</a:t>
            </a:r>
          </a:p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dirty="0" smtClean="0"/>
              <a:t>طی </a:t>
            </a:r>
            <a:r>
              <a:rPr lang="fa-IR" dirty="0"/>
              <a:t>احیا، نقشها ممکن است افزوده شود یا تغییر کند. چگونگی دادن </a:t>
            </a:r>
            <a:r>
              <a:rPr lang="fa-IR" dirty="0" smtClean="0"/>
              <a:t>اطلاعات </a:t>
            </a:r>
            <a:r>
              <a:rPr lang="fa-IR" dirty="0"/>
              <a:t>به افراد تازه به احیا افزوده شده و نقش این افراد، باید از پیش مشخص شده باشد</a:t>
            </a:r>
            <a:r>
              <a:rPr lang="fa-IR" dirty="0" smtClean="0"/>
              <a:t>.</a:t>
            </a:r>
          </a:p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dirty="0" smtClean="0"/>
              <a:t>پس </a:t>
            </a:r>
            <a:r>
              <a:rPr lang="fa-IR" dirty="0"/>
              <a:t>از طراحی، چند احیای </a:t>
            </a:r>
            <a:r>
              <a:rPr lang="fa-IR" dirty="0" smtClean="0"/>
              <a:t>شبیه سازی </a:t>
            </a:r>
            <a:r>
              <a:rPr lang="fa-IR" dirty="0"/>
              <a:t>شده اجرا کنید تا مهارت گروه، ارزیابی، ضعفهای طرح شما معلوم و فرصتهای بهبود کیفیت مشخص گردد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38761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06784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1313410" y="627796"/>
            <a:ext cx="69826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3200" dirty="0" smtClean="0"/>
              <a:t>مثالی از  دانش ارگونومی در احیای نوزاد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706582" y="1919932"/>
            <a:ext cx="1052252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b="1" dirty="0"/>
              <a:t>اغلب، دستکاری ساده محیط کار میتواند به تغییرات شگرف کارایی بیانجامد</a:t>
            </a:r>
            <a:r>
              <a:rPr lang="fa-IR" b="1" dirty="0" smtClean="0"/>
              <a:t>. </a:t>
            </a:r>
            <a:r>
              <a:rPr lang="fa-IR" b="1" dirty="0"/>
              <a:t>طی احیا، تعیین درست محل افراد و تجهیزات، اساسی است. </a:t>
            </a:r>
            <a:endParaRPr lang="fa-IR" b="1" dirty="0" smtClean="0"/>
          </a:p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endParaRPr lang="fa-IR" b="1" dirty="0"/>
          </a:p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endParaRPr lang="fa-IR" b="1" dirty="0" smtClean="0"/>
          </a:p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b="1" dirty="0"/>
              <a:t>اگر نمایشگر پالس اکسی متری خیلی درخشنده باشد یا در محلی قرار گیرد که از دید گروه پنهان بماند، افراد گروه نمیتوانند نمایشگر را ببینند و ممکن است نتوانند اشباع </a:t>
            </a:r>
            <a:r>
              <a:rPr lang="fa-IR" b="1" dirty="0" smtClean="0"/>
              <a:t>اکسیژننوزاد را ارزیابی کنند. </a:t>
            </a:r>
          </a:p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b="1" dirty="0"/>
              <a:t>اگر مراقب قد بلندی بخواهد زیر گرم کننده تابشی کوتاهی که امکان تنطیم ندارد نوزاد را </a:t>
            </a:r>
            <a:r>
              <a:rPr lang="fa-IR" b="1" dirty="0" smtClean="0"/>
              <a:t>لوله گذاری </a:t>
            </a:r>
            <a:r>
              <a:rPr lang="fa-IR" b="1" dirty="0"/>
              <a:t>کند، وضعیت نامناسب وی ممکن است احتمال </a:t>
            </a:r>
            <a:r>
              <a:rPr lang="fa-IR" b="1" dirty="0" smtClean="0"/>
              <a:t>لوله گذاری </a:t>
            </a:r>
            <a:r>
              <a:rPr lang="fa-IR" b="1" dirty="0"/>
              <a:t>موفق را کاهش دهد</a:t>
            </a:r>
            <a:r>
              <a:rPr lang="fa-IR" b="1" dirty="0" smtClean="0"/>
              <a:t>.</a:t>
            </a:r>
          </a:p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b="1" dirty="0"/>
              <a:t>در گرم کننده تابشی که گوشه اتاق قرار گرفته و به آسانی قابل دسترسی برای دستگاه رادیوگرافی نیست، تأیید محل درست لوله نای دشوار است </a:t>
            </a:r>
            <a:endParaRPr lang="fa-IR" b="1" dirty="0" smtClean="0"/>
          </a:p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b="1" dirty="0"/>
              <a:t>ا</a:t>
            </a:r>
            <a:r>
              <a:rPr lang="fa-IR" b="1" dirty="0" smtClean="0"/>
              <a:t>ستفاده </a:t>
            </a:r>
            <a:r>
              <a:rPr lang="fa-IR" b="1" dirty="0"/>
              <a:t>از جدولهای مقدار از پیش اندازهگیری شده اپی نفرین میتواند خطر خطاهای ریاضی طی وضعیتهای پر استرس را کاهش دهد. </a:t>
            </a:r>
            <a:endParaRPr lang="fa-IR" b="1" dirty="0" smtClean="0"/>
          </a:p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b="1" dirty="0"/>
              <a:t>تلفیق عوامل انسانی با </a:t>
            </a:r>
            <a:r>
              <a:rPr lang="fa-IR" b="1" dirty="0" smtClean="0"/>
              <a:t>شبیه سازی </a:t>
            </a:r>
            <a:r>
              <a:rPr lang="fa-IR" b="1" dirty="0"/>
              <a:t>احیا و نشست پیش از احیای گروه، پیش از تولد پرخطر اعتماد مراقب را افزایش و حواس پرتی و سر و صدا را کاهش میدهد.</a:t>
            </a:r>
          </a:p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endParaRPr lang="fa-IR" dirty="0" smtClean="0"/>
          </a:p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19864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06784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1313410" y="627796"/>
            <a:ext cx="69826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800" dirty="0" smtClean="0">
                <a:solidFill>
                  <a:srgbClr val="C00000"/>
                </a:solidFill>
              </a:rPr>
              <a:t>راهکارهای </a:t>
            </a:r>
            <a:r>
              <a:rPr lang="fa-IR" sz="2800" dirty="0">
                <a:solidFill>
                  <a:srgbClr val="C00000"/>
                </a:solidFill>
              </a:rPr>
              <a:t>موانع ارگونومی و عوامل انسانی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6582" y="1919932"/>
            <a:ext cx="1052252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r" rtl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a-IR" sz="2000" b="1" dirty="0" smtClean="0"/>
              <a:t>از </a:t>
            </a:r>
            <a:r>
              <a:rPr lang="fa-IR" sz="2000" b="1" dirty="0"/>
              <a:t>کمک کنندههای شناختی مانند نمودار گام به گام احیا، جدول اشباع اکسیژن هدف، جدول عمق فروبردن لوله نای و مقدار از پیش اندازهگیری شده اپی نفرین استفاده نمایید</a:t>
            </a:r>
            <a:r>
              <a:rPr lang="fa-IR" sz="2000" b="1" dirty="0" smtClean="0"/>
              <a:t>.</a:t>
            </a:r>
          </a:p>
          <a:p>
            <a:pPr marL="342900" indent="-342900" algn="r" rtl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a-IR" sz="2000" b="1" dirty="0" smtClean="0"/>
              <a:t> </a:t>
            </a:r>
            <a:r>
              <a:rPr lang="fa-IR" sz="2000" b="1" dirty="0"/>
              <a:t>از فرم استانداردشده نشست پیش از احیا بهره ببرید. </a:t>
            </a:r>
            <a:endParaRPr lang="fa-IR" sz="2000" b="1" dirty="0" smtClean="0"/>
          </a:p>
          <a:p>
            <a:pPr marL="342900" indent="-342900" algn="r" rtl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a-IR" sz="2000" b="1" dirty="0" smtClean="0"/>
              <a:t>از </a:t>
            </a:r>
            <a:r>
              <a:rPr lang="fa-IR" sz="2000" b="1" dirty="0"/>
              <a:t>فهرست استاندارد شده تجهیزات و امکانات استفاده کنید</a:t>
            </a:r>
            <a:r>
              <a:rPr lang="fa-IR" sz="2000" b="1" dirty="0" smtClean="0"/>
              <a:t>.</a:t>
            </a:r>
          </a:p>
          <a:p>
            <a:pPr marL="342900" indent="-342900" algn="r" rtl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a-IR" sz="2000" b="1" dirty="0" smtClean="0"/>
              <a:t> </a:t>
            </a:r>
            <a:r>
              <a:rPr lang="fa-IR" sz="2000" b="1" dirty="0"/>
              <a:t>به طور معمول در نشست پیش از احیا نقش افراد را مشخص کنید. </a:t>
            </a:r>
            <a:endParaRPr lang="fa-IR" sz="2000" b="1" dirty="0" smtClean="0"/>
          </a:p>
          <a:p>
            <a:pPr marL="342900" indent="-342900" algn="r" rtl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a-IR" sz="2000" b="1" dirty="0" smtClean="0"/>
              <a:t>توضیح </a:t>
            </a:r>
            <a:r>
              <a:rPr lang="fa-IR" sz="2000" b="1" dirty="0"/>
              <a:t>استاندارد </a:t>
            </a:r>
            <a:r>
              <a:rPr lang="fa-IR" sz="2000" b="1" dirty="0" smtClean="0"/>
              <a:t>شده ای </a:t>
            </a:r>
            <a:r>
              <a:rPr lang="fa-IR" sz="2000" b="1" dirty="0"/>
              <a:t>از وظایف مورد انتظار هر نقش در زمان انجام احیا تهیه کنید. </a:t>
            </a:r>
            <a:endParaRPr lang="fa-IR" sz="2000" b="1" dirty="0" smtClean="0"/>
          </a:p>
          <a:p>
            <a:pPr marL="342900" indent="-342900" algn="r" rtl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a-IR" sz="2000" b="1" dirty="0" smtClean="0"/>
              <a:t>شیوه </a:t>
            </a:r>
            <a:r>
              <a:rPr lang="fa-IR" sz="2000" b="1" dirty="0"/>
              <a:t>نامه و توضیح استاندارد </a:t>
            </a:r>
            <a:r>
              <a:rPr lang="fa-IR" sz="2000" b="1" dirty="0" smtClean="0"/>
              <a:t>شده  ای </a:t>
            </a:r>
            <a:r>
              <a:rPr lang="fa-IR" sz="2000" b="1" dirty="0"/>
              <a:t>برای معرفی افراد افزوده شده به گروه در زمان احیای پیچیده تهیه کنید. </a:t>
            </a:r>
            <a:endParaRPr lang="fa-IR" sz="2000" b="1" dirty="0" smtClean="0"/>
          </a:p>
          <a:p>
            <a:pPr marL="342900" indent="-342900" algn="r" rtl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a-IR" sz="2000" b="1" dirty="0" smtClean="0"/>
              <a:t>یکی </a:t>
            </a:r>
            <a:r>
              <a:rPr lang="fa-IR" sz="2000" b="1" dirty="0"/>
              <a:t>از افراد گروه را برای مدیریت شلوغی در زمان احیای پیچیده مشخص کنید</a:t>
            </a:r>
            <a:r>
              <a:rPr lang="fa-IR" sz="2000" b="1" dirty="0" smtClean="0"/>
              <a:t>.</a:t>
            </a:r>
          </a:p>
          <a:p>
            <a:pPr marL="342900" indent="-342900" algn="r" rtl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a-IR" sz="2000" b="1" dirty="0" smtClean="0"/>
              <a:t> </a:t>
            </a:r>
            <a:r>
              <a:rPr lang="fa-IR" sz="2000" b="1" dirty="0"/>
              <a:t>آموزشهای </a:t>
            </a:r>
            <a:r>
              <a:rPr lang="fa-IR" sz="2000" b="1" dirty="0" smtClean="0"/>
              <a:t>شبیه سازی </a:t>
            </a:r>
            <a:r>
              <a:rPr lang="fa-IR" sz="2000" b="1" dirty="0"/>
              <a:t>متعددی در محیط واقعی احیا اجرا کنید. </a:t>
            </a:r>
            <a:endParaRPr lang="fa-IR" sz="2000" b="1" dirty="0" smtClean="0"/>
          </a:p>
          <a:p>
            <a:pPr marL="342900" indent="-342900" algn="r" rtl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a-IR" sz="2000" b="1" dirty="0" smtClean="0"/>
              <a:t>طرح </a:t>
            </a:r>
            <a:r>
              <a:rPr lang="fa-IR" sz="2000" b="1" dirty="0"/>
              <a:t>ساختارمندی از وضعیت مناسب قرارگیری مراقبان و تجهیزات در محیط احیا تهیه کنید. </a:t>
            </a:r>
            <a:endParaRPr lang="fa-IR" sz="2000" b="1" dirty="0" smtClean="0"/>
          </a:p>
          <a:p>
            <a:pPr marL="342900" indent="-342900" algn="r" rtl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a-IR" sz="2000" b="1" dirty="0" smtClean="0"/>
              <a:t>قابلیت </a:t>
            </a:r>
            <a:r>
              <a:rPr lang="fa-IR" sz="2000" b="1" dirty="0"/>
              <a:t>دسترسی و کارکرد ارگونومی وسایل و تجهیزات احیا را ارزیابی کنید</a:t>
            </a:r>
            <a:r>
              <a:rPr lang="fa-IR" sz="2000" b="1" dirty="0" smtClean="0"/>
              <a:t>.</a:t>
            </a:r>
          </a:p>
          <a:p>
            <a:pPr marL="342900" indent="-342900" algn="r" rtl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a-IR" sz="2000" b="1" dirty="0" smtClean="0"/>
              <a:t> </a:t>
            </a:r>
            <a:r>
              <a:rPr lang="fa-IR" sz="2000" b="1" dirty="0"/>
              <a:t>تون و میزان زنگ هشدار نمایشگرهای مورد استفاده در زمان احیا را ارزیابی کنید تا مطمئن شوید در زمان احیا آنها را میشنوید اما سرو صدای زیاد تولید نمیکنند. 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218993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1"/>
            <a:r>
              <a:rPr lang="fa-IR" sz="9600" b="1" dirty="0">
                <a:solidFill>
                  <a:srgbClr val="92D05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پایان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rtl="1">
              <a:buNone/>
            </a:pPr>
            <a:endParaRPr lang="fa-IR" sz="4800" dirty="0" smtClean="0"/>
          </a:p>
          <a:p>
            <a:pPr marL="0" indent="0" algn="ctr" rtl="1">
              <a:buNone/>
            </a:pPr>
            <a:endParaRPr lang="fa-IR" sz="4800" dirty="0"/>
          </a:p>
          <a:p>
            <a:pPr marL="0" indent="0" algn="ctr" rtl="1">
              <a:buNone/>
            </a:pPr>
            <a:r>
              <a:rPr lang="fa-IR" sz="4800" dirty="0" smtClean="0"/>
              <a:t>تهیه </a:t>
            </a:r>
            <a:r>
              <a:rPr lang="fa-IR" sz="4800" dirty="0"/>
              <a:t>کننده :آذرآران </a:t>
            </a:r>
            <a:endParaRPr lang="fa-IR" sz="4800" dirty="0" smtClean="0"/>
          </a:p>
          <a:p>
            <a:pPr marL="0" indent="0" algn="ctr" rtl="1">
              <a:buNone/>
            </a:pPr>
            <a:r>
              <a:rPr lang="fa-IR" sz="4800" dirty="0"/>
              <a:t/>
            </a:r>
            <a:br>
              <a:rPr lang="fa-IR" sz="4800" dirty="0"/>
            </a:br>
            <a:r>
              <a:rPr lang="fa-IR" sz="4800" dirty="0"/>
              <a:t>منبع : درسنامه احیای نوزاد ویرایش هشتم</a:t>
            </a:r>
            <a:endParaRPr lang="en-US" sz="4800" b="1" dirty="0">
              <a:solidFill>
                <a:srgbClr val="92D05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2025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825625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8445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1337755" y="758254"/>
            <a:ext cx="72362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800" b="1" dirty="0" smtClean="0"/>
              <a:t>چرا فرایند احیای نوزادان نسبت به بزرگسالان متفاوت است؟</a:t>
            </a:r>
            <a:endParaRPr lang="en-US" sz="2800" b="1" dirty="0"/>
          </a:p>
        </p:txBody>
      </p:sp>
      <p:sp>
        <p:nvSpPr>
          <p:cNvPr id="6" name="Rectangle 5"/>
          <p:cNvSpPr/>
          <p:nvPr/>
        </p:nvSpPr>
        <p:spPr>
          <a:xfrm>
            <a:off x="838200" y="2174947"/>
            <a:ext cx="6096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fa-IR" sz="2800" dirty="0" smtClean="0"/>
              <a:t>برخلاف احیای بزرگسالان، بیشتر نوزادان نیازمند احیا، قلب سالمی دارند. این نوزادان، به دلیل مشکل تنفسی که منجر به اختلال در تبادل اکسیژن و دی اکسیدکربن می شود نیاز به احیا پیدا می کنند. </a:t>
            </a:r>
          </a:p>
          <a:p>
            <a:pPr algn="r" rtl="1"/>
            <a:endParaRPr lang="fa-IR" sz="2800" dirty="0" smtClean="0"/>
          </a:p>
          <a:p>
            <a:pPr algn="r" rtl="1"/>
            <a:r>
              <a:rPr lang="fa-IR" sz="2800" dirty="0" smtClean="0"/>
              <a:t>بنابراین تمرکز احیای نوزاد بر تهویه مؤثر ریه های نوزاد است. </a:t>
            </a:r>
            <a:r>
              <a:rPr lang="fa-IR" sz="2800" i="1" dirty="0" smtClean="0">
                <a:solidFill>
                  <a:srgbClr val="C00000"/>
                </a:solidFill>
              </a:rPr>
              <a:t>تردید نکنید..تهویه کنید</a:t>
            </a:r>
            <a:endParaRPr lang="en-US" sz="28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47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29711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8445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1397479" y="567134"/>
            <a:ext cx="75825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800" b="1" dirty="0" smtClean="0"/>
              <a:t>چرا در احیای نوزاد برکارگروهی و ارتباط باهم تاکید می گردد؟</a:t>
            </a:r>
            <a:endParaRPr lang="en-US" sz="2800" b="1" dirty="0"/>
          </a:p>
        </p:txBody>
      </p:sp>
      <p:sp>
        <p:nvSpPr>
          <p:cNvPr id="6" name="Rectangle 5"/>
          <p:cNvSpPr/>
          <p:nvPr/>
        </p:nvSpPr>
        <p:spPr>
          <a:xfrm>
            <a:off x="838200" y="1504605"/>
            <a:ext cx="973559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endParaRPr lang="fa-IR" sz="2800" dirty="0" smtClean="0"/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fa-IR" sz="2800" dirty="0" smtClean="0"/>
              <a:t>احیا </a:t>
            </a:r>
            <a:r>
              <a:rPr lang="fa-IR" sz="2800" dirty="0"/>
              <a:t>نوزاد هنگامی بیشترین کارایی را دارد که توسط گروهی از پیش تعریف شده و هماهنگ با یکدیگر صورت پذیرد</a:t>
            </a:r>
            <a:r>
              <a:rPr lang="fa-IR" sz="2800" dirty="0" smtClean="0"/>
              <a:t>.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fa-IR" sz="2800" dirty="0" smtClean="0"/>
              <a:t> </a:t>
            </a:r>
            <a:r>
              <a:rPr lang="fa-IR" sz="2800" dirty="0"/>
              <a:t>باید برای این گروه مهم باشد که بداند هر کدام از افراد گروه در فرایند احیا چه مسئولیتی خواهد داشت. </a:t>
            </a:r>
            <a:endParaRPr lang="fa-IR" sz="2800" dirty="0" smtClean="0"/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fa-IR" sz="2800" dirty="0" smtClean="0"/>
              <a:t>کار گروهی و ارتباط ضعیف، شایعترین علت ریشه ای مرگ های بالقوه قابل پیشگیری در اتاق زایمان بوده است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fa-IR" sz="2800" dirty="0" smtClean="0"/>
              <a:t>طی یک احیای پیچیده، مراقبان </a:t>
            </a:r>
            <a:r>
              <a:rPr lang="fa-IR" sz="2800" smtClean="0"/>
              <a:t>باید مداخلات </a:t>
            </a:r>
            <a:r>
              <a:rPr lang="fa-IR" sz="2800" dirty="0" smtClean="0"/>
              <a:t>گوناگونی را بدون تأخیر انجام دهند.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8477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969643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83381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1440623" y="662336"/>
            <a:ext cx="99469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4400" dirty="0" smtClean="0"/>
              <a:t>مهارت های رفتاری کلیدی برنامه احیای نوزادچیست؟</a:t>
            </a:r>
            <a:endParaRPr lang="en-US" sz="4400" dirty="0"/>
          </a:p>
        </p:txBody>
      </p:sp>
      <p:sp>
        <p:nvSpPr>
          <p:cNvPr id="6" name="Rectangle 5"/>
          <p:cNvSpPr/>
          <p:nvPr/>
        </p:nvSpPr>
        <p:spPr>
          <a:xfrm>
            <a:off x="354676" y="2396850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fa-IR" dirty="0"/>
              <a:t>محيط خود را بشناسيد.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fa-IR" dirty="0"/>
              <a:t> از </a:t>
            </a:r>
            <a:r>
              <a:rPr lang="fa-IR" dirty="0" smtClean="0"/>
              <a:t>اطلاعات </a:t>
            </a:r>
            <a:r>
              <a:rPr lang="fa-IR" dirty="0"/>
              <a:t>در دسترس بهره ببريد.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fa-IR" dirty="0" smtClean="0"/>
              <a:t>پيش بيني </a:t>
            </a:r>
            <a:r>
              <a:rPr lang="fa-IR" dirty="0"/>
              <a:t>و </a:t>
            </a:r>
            <a:r>
              <a:rPr lang="fa-IR" dirty="0" smtClean="0"/>
              <a:t>برنامه ریزی </a:t>
            </a:r>
            <a:r>
              <a:rPr lang="fa-IR" dirty="0"/>
              <a:t>کنيد.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fa-IR" dirty="0"/>
              <a:t> به روشنی رهبر گروه را مشخص کنيد.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fa-IR" dirty="0"/>
              <a:t> ارتباط مؤثر داشته باشيد.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fa-IR" dirty="0"/>
              <a:t>کارها را بهينه تقسيم کنيد.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fa-IR" dirty="0"/>
              <a:t>خردمندانه به رویدادها توجه کنيد.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fa-IR" dirty="0"/>
              <a:t>از همه امکانات در دسترس بهره ببريد.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fa-IR" dirty="0"/>
              <a:t>در زمان نياز کمک بخواهيد. 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fa-IR" dirty="0" smtClean="0"/>
              <a:t>اخلاق حرفه ای </a:t>
            </a:r>
            <a:r>
              <a:rPr lang="fa-IR" dirty="0"/>
              <a:t>خود را حفظ کنید.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86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825625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8445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2293032" y="381575"/>
            <a:ext cx="43252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3600" dirty="0" smtClean="0"/>
              <a:t>نشست پیش از احیا با گروه 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3870200" y="1044356"/>
            <a:ext cx="14746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Briefing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678872" y="250477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fa-IR" dirty="0" smtClean="0"/>
              <a:t>در این نشست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dirty="0" smtClean="0"/>
              <a:t>عوامل خطر را ارزیابی کنید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dirty="0" smtClean="0"/>
              <a:t> رهبر گروه را مشخص نمایید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dirty="0" smtClean="0"/>
              <a:t>عوارض بالقوه را پیشبینی و پاسخ گروه را مشخص کنید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dirty="0" smtClean="0"/>
              <a:t> وظایف را تقسیم کنید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dirty="0" smtClean="0"/>
              <a:t>منشی مسنتدسازی رویدادها را مشخص کنید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dirty="0" smtClean="0"/>
              <a:t> وسایل و تجهیزات مورد نیاز را مشخص کنید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fa-IR" dirty="0" smtClean="0"/>
              <a:t> چگونگی فراخوان کمک بیشتر را معلوم کنید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74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509" y="1882329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07" y="276587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3620594" y="633636"/>
            <a:ext cx="39693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3600" dirty="0" smtClean="0"/>
              <a:t>ارتباط حلقه بسته چیست؟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1001699" y="639190"/>
            <a:ext cx="12955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/>
              <a:t>Close </a:t>
            </a: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2297246" y="614955"/>
            <a:ext cx="10198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/>
              <a:t>loop</a:t>
            </a:r>
            <a:endParaRPr lang="en-US" sz="3600" dirty="0"/>
          </a:p>
        </p:txBody>
      </p:sp>
      <p:sp>
        <p:nvSpPr>
          <p:cNvPr id="8" name="Rectangle 7"/>
          <p:cNvSpPr/>
          <p:nvPr/>
        </p:nvSpPr>
        <p:spPr>
          <a:xfrm>
            <a:off x="1001699" y="2621156"/>
            <a:ext cx="6096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fa-IR" sz="2000" dirty="0" smtClean="0">
                <a:solidFill>
                  <a:srgbClr val="FF0000"/>
                </a:solidFill>
              </a:rPr>
              <a:t>شما به عنوان رهبر گروه</a:t>
            </a:r>
          </a:p>
          <a:p>
            <a:pPr algn="r" rtl="1"/>
            <a:endParaRPr lang="fa-IR" sz="2000" dirty="0" smtClean="0">
              <a:solidFill>
                <a:srgbClr val="FF0000"/>
              </a:solidFill>
            </a:endParaRPr>
          </a:p>
          <a:p>
            <a:pPr algn="r" rtl="1"/>
            <a:r>
              <a:rPr lang="fa-IR" sz="2000" dirty="0" smtClean="0"/>
              <a:t>هنگامی که دستوری میدهید، مستقیم به فرد خاصی اشاره کنید. </a:t>
            </a:r>
          </a:p>
          <a:p>
            <a:pPr algn="r" rtl="1"/>
            <a:r>
              <a:rPr lang="fa-IR" sz="2000" dirty="0" smtClean="0"/>
              <a:t>فرد گروه تان را به نام بخوانید. </a:t>
            </a:r>
          </a:p>
          <a:p>
            <a:pPr algn="r" rtl="1"/>
            <a:r>
              <a:rPr lang="fa-IR" sz="2000" dirty="0" smtClean="0"/>
              <a:t>تماس چشمی با فرد مورد نظر برقرار کنید. </a:t>
            </a:r>
          </a:p>
          <a:p>
            <a:pPr algn="r" rtl="1"/>
            <a:r>
              <a:rPr lang="fa-IR" sz="2000" dirty="0" smtClean="0"/>
              <a:t>صریح و روشن درخواست خود را بگوید.</a:t>
            </a:r>
          </a:p>
          <a:p>
            <a:pPr algn="r" rtl="1"/>
            <a:r>
              <a:rPr lang="fa-IR" sz="2000" dirty="0" smtClean="0"/>
              <a:t> پس از صدور درخواست، از دریافت کننده بخواهید فوری پس از انجام وظیفه گزارش خود را برای شما بازگو کند.</a:t>
            </a:r>
          </a:p>
          <a:p>
            <a:pPr algn="r" rtl="1"/>
            <a:r>
              <a:rPr lang="fa-IR" sz="2000" dirty="0" smtClean="0"/>
              <a:t> پس از دریافت یک درخواست، آن را برای صادر کننده بار دیگر تکرار کند.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3201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949" y="1941798"/>
            <a:ext cx="10515600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949" y="373461"/>
            <a:ext cx="10515600" cy="1442244"/>
          </a:xfrm>
        </p:spPr>
      </p:pic>
      <p:sp>
        <p:nvSpPr>
          <p:cNvPr id="3" name="Rectangle 2"/>
          <p:cNvSpPr/>
          <p:nvPr/>
        </p:nvSpPr>
        <p:spPr>
          <a:xfrm>
            <a:off x="2507606" y="746241"/>
            <a:ext cx="49552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3600" dirty="0" smtClean="0"/>
              <a:t>چرا مستندسازی دقیق مهم است؟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931025" y="3040249"/>
            <a:ext cx="101914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3200" dirty="0"/>
              <a:t>ثبت کامل و دقیق رویدادها، برای تصمیم</a:t>
            </a:r>
            <a:r>
              <a:rPr lang="en-US" sz="3200" dirty="0"/>
              <a:t> </a:t>
            </a:r>
            <a:r>
              <a:rPr lang="fa-IR" sz="3200" dirty="0"/>
              <a:t>سازیهای بالینی و نیز منبعی برای بهبود کیفیت، مهم است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8936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2890</Words>
  <Application>Microsoft Office PowerPoint</Application>
  <PresentationFormat>Widescreen</PresentationFormat>
  <Paragraphs>272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Andalus</vt:lpstr>
      <vt:lpstr>Arial</vt:lpstr>
      <vt:lpstr>B Nazanin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پایان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his</dc:creator>
  <cp:lastModifiedBy>his</cp:lastModifiedBy>
  <cp:revision>81</cp:revision>
  <dcterms:created xsi:type="dcterms:W3CDTF">2022-08-24T05:12:39Z</dcterms:created>
  <dcterms:modified xsi:type="dcterms:W3CDTF">2023-02-13T08:40:59Z</dcterms:modified>
</cp:coreProperties>
</file>